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notesMasterIdLst>
    <p:notesMasterId r:id="rId22"/>
  </p:notesMasterIdLst>
  <p:sldIdLst>
    <p:sldId id="256" r:id="rId2"/>
    <p:sldId id="268" r:id="rId3"/>
    <p:sldId id="269" r:id="rId4"/>
    <p:sldId id="258" r:id="rId5"/>
    <p:sldId id="270" r:id="rId6"/>
    <p:sldId id="259" r:id="rId7"/>
    <p:sldId id="266" r:id="rId8"/>
    <p:sldId id="283" r:id="rId9"/>
    <p:sldId id="280" r:id="rId10"/>
    <p:sldId id="277" r:id="rId11"/>
    <p:sldId id="281" r:id="rId12"/>
    <p:sldId id="278" r:id="rId13"/>
    <p:sldId id="282" r:id="rId14"/>
    <p:sldId id="274" r:id="rId15"/>
    <p:sldId id="261" r:id="rId16"/>
    <p:sldId id="272" r:id="rId17"/>
    <p:sldId id="284" r:id="rId18"/>
    <p:sldId id="285" r:id="rId19"/>
    <p:sldId id="263"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FFFFF"/>
    <a:srgbClr val="FC4E4E"/>
    <a:srgbClr val="FF8FFF"/>
    <a:srgbClr val="FF66FF"/>
    <a:srgbClr val="FAF644"/>
    <a:srgbClr val="E639F3"/>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8190" autoAdjust="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Metis\my_third_project\Presentation\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 </c:v>
                </c:pt>
              </c:strCache>
            </c:strRef>
          </c:tx>
          <c:spPr>
            <a:ln>
              <a:solidFill>
                <a:schemeClr val="tx1"/>
              </a:solidFill>
            </a:ln>
          </c:spPr>
          <c:dPt>
            <c:idx val="0"/>
            <c:bubble3D val="0"/>
            <c:spPr>
              <a:solidFill>
                <a:srgbClr val="FC4E4E"/>
              </a:solidFill>
              <a:ln w="19050">
                <a:solidFill>
                  <a:schemeClr val="tx1"/>
                </a:solidFill>
              </a:ln>
              <a:effectLst/>
            </c:spPr>
          </c:dPt>
          <c:dPt>
            <c:idx val="1"/>
            <c:bubble3D val="0"/>
            <c:spPr>
              <a:solidFill>
                <a:srgbClr val="92D050"/>
              </a:solidFill>
              <a:ln w="19050">
                <a:solidFill>
                  <a:schemeClr val="tx1"/>
                </a:solidFill>
              </a:ln>
              <a:effectLst/>
            </c:spPr>
          </c:dPt>
          <c:dLbls>
            <c:dLbl>
              <c:idx val="0"/>
              <c:layout>
                <c:manualLayout>
                  <c:x val="-0.23751985228985281"/>
                  <c:y val="1.7265077764923389E-2"/>
                </c:manualLayout>
              </c:layout>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26469146804062821"/>
                  <c:y val="4.1876997131941292E-3"/>
                </c:manualLayout>
              </c:layou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Presence of CV Diseases</c:v>
                </c:pt>
                <c:pt idx="1">
                  <c:v>Absence of CV Diseases</c:v>
                </c:pt>
              </c:strCache>
            </c:strRef>
          </c:cat>
          <c:val>
            <c:numRef>
              <c:f>Sheet1!$B$2:$B$3</c:f>
              <c:numCache>
                <c:formatCode>General</c:formatCode>
                <c:ptCount val="2"/>
                <c:pt idx="0">
                  <c:v>0.49490000000000001</c:v>
                </c:pt>
                <c:pt idx="1">
                  <c:v>0.505</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800"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dirty="0">
                <a:solidFill>
                  <a:schemeClr val="tx1"/>
                </a:solidFill>
              </a:rPr>
              <a:t>Feature Importance </a:t>
            </a:r>
            <a:r>
              <a:rPr lang="en-US" sz="2400" b="1" dirty="0" smtClean="0">
                <a:solidFill>
                  <a:schemeClr val="tx1"/>
                </a:solidFill>
              </a:rPr>
              <a:t>(Random</a:t>
            </a:r>
            <a:r>
              <a:rPr lang="en-US" sz="2400" b="1" baseline="0" dirty="0" smtClean="0">
                <a:solidFill>
                  <a:schemeClr val="tx1"/>
                </a:solidFill>
              </a:rPr>
              <a:t> Forest</a:t>
            </a:r>
            <a:r>
              <a:rPr lang="en-US" sz="2400" b="1" dirty="0" smtClean="0">
                <a:solidFill>
                  <a:schemeClr val="tx1"/>
                </a:solidFill>
              </a:rPr>
              <a:t>) </a:t>
            </a:r>
            <a:endParaRPr lang="en-US" sz="2400" b="1" dirty="0">
              <a:solidFill>
                <a:schemeClr val="tx1"/>
              </a:solidFill>
            </a:endParaRP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Sheet1!$B$43</c:f>
              <c:strCache>
                <c:ptCount val="1"/>
                <c:pt idx="0">
                  <c:v>Importance </c:v>
                </c:pt>
              </c:strCache>
            </c:strRef>
          </c:tx>
          <c:spPr>
            <a:solidFill>
              <a:srgbClr val="FF8FFF"/>
            </a:solidFill>
            <a:ln>
              <a:noFill/>
            </a:ln>
            <a:effectLst/>
          </c:spPr>
          <c:invertIfNegative val="0"/>
          <c:cat>
            <c:strRef>
              <c:f>Sheet1!$A$44:$A$50</c:f>
              <c:strCache>
                <c:ptCount val="7"/>
                <c:pt idx="0">
                  <c:v>Active</c:v>
                </c:pt>
                <c:pt idx="1">
                  <c:v>Glucose Level</c:v>
                </c:pt>
                <c:pt idx="2">
                  <c:v>Cholesterol Level</c:v>
                </c:pt>
                <c:pt idx="3">
                  <c:v>Diastolic BP</c:v>
                </c:pt>
                <c:pt idx="4">
                  <c:v>Age</c:v>
                </c:pt>
                <c:pt idx="5">
                  <c:v>Systolic BP</c:v>
                </c:pt>
                <c:pt idx="6">
                  <c:v>BMI</c:v>
                </c:pt>
              </c:strCache>
            </c:strRef>
          </c:cat>
          <c:val>
            <c:numRef>
              <c:f>Sheet1!$B$44:$B$50</c:f>
              <c:numCache>
                <c:formatCode>General</c:formatCode>
                <c:ptCount val="7"/>
                <c:pt idx="0">
                  <c:v>4.836E-3</c:v>
                </c:pt>
                <c:pt idx="1">
                  <c:v>1.1126E-2</c:v>
                </c:pt>
                <c:pt idx="2">
                  <c:v>5.3259000000000001E-2</c:v>
                </c:pt>
                <c:pt idx="3">
                  <c:v>0.11808100000000001</c:v>
                </c:pt>
                <c:pt idx="4">
                  <c:v>0.14591599999999999</c:v>
                </c:pt>
                <c:pt idx="5">
                  <c:v>0.22154499999999999</c:v>
                </c:pt>
                <c:pt idx="6">
                  <c:v>0.44523800000000002</c:v>
                </c:pt>
              </c:numCache>
            </c:numRef>
          </c:val>
        </c:ser>
        <c:dLbls>
          <c:showLegendKey val="0"/>
          <c:showVal val="0"/>
          <c:showCatName val="0"/>
          <c:showSerName val="0"/>
          <c:showPercent val="0"/>
          <c:showBubbleSize val="0"/>
        </c:dLbls>
        <c:gapWidth val="182"/>
        <c:axId val="736654512"/>
        <c:axId val="736647984"/>
      </c:barChart>
      <c:catAx>
        <c:axId val="7366545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6647984"/>
        <c:crosses val="autoZero"/>
        <c:auto val="1"/>
        <c:lblAlgn val="ctr"/>
        <c:lblOffset val="100"/>
        <c:noMultiLvlLbl val="0"/>
      </c:catAx>
      <c:valAx>
        <c:axId val="736647984"/>
        <c:scaling>
          <c:orientation val="minMax"/>
        </c:scaling>
        <c:delete val="0"/>
        <c:axPos val="b"/>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736654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r>
              <a:rPr lang="en-US" sz="3200" dirty="0"/>
              <a:t>Comparison between ML Models (Accuracy)</a:t>
            </a:r>
          </a:p>
        </c:rich>
      </c:tx>
      <c:overlay val="0"/>
      <c:spPr>
        <a:noFill/>
        <a:ln>
          <a:noFill/>
        </a:ln>
        <a:effectLst/>
      </c:spPr>
      <c:txPr>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Pt>
            <c:idx val="0"/>
            <c:invertIfNegative val="0"/>
            <c:bubble3D val="0"/>
            <c:spPr>
              <a:solidFill>
                <a:schemeClr val="accent1"/>
              </a:solidFill>
              <a:ln>
                <a:noFill/>
              </a:ln>
              <a:effectLst/>
            </c:spPr>
          </c:dPt>
          <c:dPt>
            <c:idx val="1"/>
            <c:invertIfNegative val="0"/>
            <c:bubble3D val="0"/>
            <c:spPr>
              <a:solidFill>
                <a:schemeClr val="accent1"/>
              </a:solidFill>
              <a:ln>
                <a:noFill/>
              </a:ln>
              <a:effectLst/>
            </c:spPr>
          </c:dPt>
          <c:dPt>
            <c:idx val="3"/>
            <c:invertIfNegative val="0"/>
            <c:bubble3D val="0"/>
            <c:spPr>
              <a:solidFill>
                <a:schemeClr val="accent1"/>
              </a:solidFill>
              <a:ln>
                <a:noFill/>
              </a:ln>
              <a:effectLst/>
            </c:spPr>
          </c:dPt>
          <c:dPt>
            <c:idx val="4"/>
            <c:invertIfNegative val="0"/>
            <c:bubble3D val="0"/>
            <c:spPr>
              <a:solidFill>
                <a:schemeClr val="accent1"/>
              </a:solidFill>
              <a:ln>
                <a:noFill/>
              </a:ln>
              <a:effectLst/>
            </c:spPr>
          </c:dPt>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0.0%</c:formatCode>
                <c:ptCount val="6"/>
                <c:pt idx="0">
                  <c:v>0.72399999999999998</c:v>
                </c:pt>
                <c:pt idx="1">
                  <c:v>0.72089999999999999</c:v>
                </c:pt>
                <c:pt idx="2">
                  <c:v>0.72899999999999998</c:v>
                </c:pt>
                <c:pt idx="3">
                  <c:v>0.69899999999999995</c:v>
                </c:pt>
                <c:pt idx="4">
                  <c:v>0.72499999999999998</c:v>
                </c:pt>
                <c:pt idx="5">
                  <c:v>0.7319</c:v>
                </c:pt>
              </c:numCache>
            </c:numRef>
          </c:val>
        </c:ser>
        <c:dLbls>
          <c:showLegendKey val="0"/>
          <c:showVal val="0"/>
          <c:showCatName val="0"/>
          <c:showSerName val="0"/>
          <c:showPercent val="0"/>
          <c:showBubbleSize val="0"/>
        </c:dLbls>
        <c:gapWidth val="150"/>
        <c:axId val="736644176"/>
        <c:axId val="736651248"/>
      </c:barChart>
      <c:catAx>
        <c:axId val="73664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36651248"/>
        <c:crosses val="autoZero"/>
        <c:auto val="1"/>
        <c:lblAlgn val="ctr"/>
        <c:lblOffset val="100"/>
        <c:noMultiLvlLbl val="0"/>
      </c:catAx>
      <c:valAx>
        <c:axId val="736651248"/>
        <c:scaling>
          <c:orientation val="minMax"/>
          <c:max val="0.75000000000000011"/>
          <c:min val="0.60000000000000009"/>
        </c:scaling>
        <c:delete val="0"/>
        <c:axPos val="l"/>
        <c:majorGridlines>
          <c:spPr>
            <a:ln w="9525" cap="flat" cmpd="sng" algn="ctr">
              <a:solidFill>
                <a:schemeClr val="bg1">
                  <a:lumMod val="5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36644176"/>
        <c:crosses val="autoZero"/>
        <c:crossBetween val="between"/>
        <c:majorUnit val="5.000000000000001E-2"/>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sz="1600" b="1">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r>
              <a:rPr lang="en-US" sz="3200" dirty="0"/>
              <a:t>Comparison between ML Models (Accuracy)</a:t>
            </a:r>
          </a:p>
        </c:rich>
      </c:tx>
      <c:overlay val="0"/>
      <c:spPr>
        <a:noFill/>
        <a:ln>
          <a:noFill/>
        </a:ln>
        <a:effectLst/>
      </c:spPr>
      <c:txPr>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Pt>
            <c:idx val="0"/>
            <c:invertIfNegative val="0"/>
            <c:bubble3D val="0"/>
            <c:spPr>
              <a:solidFill>
                <a:schemeClr val="bg1">
                  <a:lumMod val="50000"/>
                </a:schemeClr>
              </a:solidFill>
              <a:ln>
                <a:noFill/>
              </a:ln>
              <a:effectLst/>
            </c:spPr>
          </c:dPt>
          <c:dPt>
            <c:idx val="1"/>
            <c:invertIfNegative val="0"/>
            <c:bubble3D val="0"/>
            <c:spPr>
              <a:solidFill>
                <a:schemeClr val="bg1">
                  <a:lumMod val="50000"/>
                </a:schemeClr>
              </a:solidFill>
              <a:ln>
                <a:noFill/>
              </a:ln>
              <a:effectLst/>
            </c:spPr>
          </c:dPt>
          <c:dPt>
            <c:idx val="2"/>
            <c:invertIfNegative val="0"/>
            <c:bubble3D val="0"/>
            <c:spPr>
              <a:solidFill>
                <a:schemeClr val="bg1">
                  <a:lumMod val="50000"/>
                </a:schemeClr>
              </a:solidFill>
              <a:ln>
                <a:noFill/>
              </a:ln>
              <a:effectLst/>
            </c:spPr>
          </c:dPt>
          <c:dPt>
            <c:idx val="3"/>
            <c:invertIfNegative val="0"/>
            <c:bubble3D val="0"/>
            <c:spPr>
              <a:solidFill>
                <a:schemeClr val="bg1">
                  <a:lumMod val="50000"/>
                </a:schemeClr>
              </a:solidFill>
              <a:ln>
                <a:noFill/>
              </a:ln>
              <a:effectLst/>
            </c:spPr>
          </c:dPt>
          <c:dPt>
            <c:idx val="4"/>
            <c:invertIfNegative val="0"/>
            <c:bubble3D val="0"/>
            <c:spPr>
              <a:solidFill>
                <a:schemeClr val="bg1">
                  <a:lumMod val="50000"/>
                </a:schemeClr>
              </a:solidFill>
              <a:ln>
                <a:noFill/>
              </a:ln>
              <a:effectLst/>
            </c:spPr>
          </c:dPt>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0.0%</c:formatCode>
                <c:ptCount val="6"/>
                <c:pt idx="0">
                  <c:v>0.72399999999999998</c:v>
                </c:pt>
                <c:pt idx="1">
                  <c:v>0.72089999999999999</c:v>
                </c:pt>
                <c:pt idx="2">
                  <c:v>0.72899999999999998</c:v>
                </c:pt>
                <c:pt idx="3">
                  <c:v>0.69899999999999995</c:v>
                </c:pt>
                <c:pt idx="4">
                  <c:v>0.72499999999999998</c:v>
                </c:pt>
                <c:pt idx="5">
                  <c:v>0.7319</c:v>
                </c:pt>
              </c:numCache>
            </c:numRef>
          </c:val>
        </c:ser>
        <c:dLbls>
          <c:showLegendKey val="0"/>
          <c:showVal val="0"/>
          <c:showCatName val="0"/>
          <c:showSerName val="0"/>
          <c:showPercent val="0"/>
          <c:showBubbleSize val="0"/>
        </c:dLbls>
        <c:gapWidth val="150"/>
        <c:axId val="736645808"/>
        <c:axId val="736650704"/>
      </c:barChart>
      <c:catAx>
        <c:axId val="73664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36650704"/>
        <c:crosses val="autoZero"/>
        <c:auto val="1"/>
        <c:lblAlgn val="ctr"/>
        <c:lblOffset val="100"/>
        <c:noMultiLvlLbl val="0"/>
      </c:catAx>
      <c:valAx>
        <c:axId val="736650704"/>
        <c:scaling>
          <c:orientation val="minMax"/>
          <c:max val="0.75000000000000011"/>
          <c:min val="0.60000000000000009"/>
        </c:scaling>
        <c:delete val="0"/>
        <c:axPos val="l"/>
        <c:majorGridlines>
          <c:spPr>
            <a:ln w="9525" cap="flat" cmpd="sng" algn="ctr">
              <a:solidFill>
                <a:schemeClr val="bg1">
                  <a:lumMod val="5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36645808"/>
        <c:crosses val="autoZero"/>
        <c:crossBetween val="between"/>
        <c:majorUnit val="5.000000000000001E-2"/>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sz="1600" b="1">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r>
              <a:rPr lang="en-US" sz="3200" dirty="0">
                <a:solidFill>
                  <a:schemeClr val="tx1"/>
                </a:solidFill>
              </a:rPr>
              <a:t>Comparison between ML Models </a:t>
            </a:r>
            <a:r>
              <a:rPr lang="en-US" sz="3200" dirty="0" smtClean="0">
                <a:solidFill>
                  <a:schemeClr val="tx1"/>
                </a:solidFill>
              </a:rPr>
              <a:t>(AUC </a:t>
            </a:r>
            <a:r>
              <a:rPr lang="en-US" sz="3200" dirty="0">
                <a:solidFill>
                  <a:schemeClr val="tx1"/>
                </a:solidFill>
              </a:rPr>
              <a:t>&amp; F1-score)</a:t>
            </a:r>
          </a:p>
        </c:rich>
      </c:tx>
      <c:overlay val="0"/>
      <c:spPr>
        <a:noFill/>
        <a:ln>
          <a:noFill/>
        </a:ln>
        <a:effectLst/>
      </c:spPr>
      <c:txPr>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ROC-AUC</c:v>
                </c:pt>
              </c:strCache>
            </c:strRef>
          </c:tx>
          <c:spPr>
            <a:solidFill>
              <a:schemeClr val="accent6"/>
            </a:solidFill>
            <a:ln>
              <a:noFill/>
            </a:ln>
            <a:effectLst/>
          </c:spPr>
          <c:invertIfNegative val="0"/>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General</c:formatCode>
                <c:ptCount val="6"/>
                <c:pt idx="0">
                  <c:v>0.78</c:v>
                </c:pt>
                <c:pt idx="1">
                  <c:v>0.78</c:v>
                </c:pt>
                <c:pt idx="2">
                  <c:v>0.77</c:v>
                </c:pt>
                <c:pt idx="3">
                  <c:v>0.77</c:v>
                </c:pt>
                <c:pt idx="4">
                  <c:v>0.78</c:v>
                </c:pt>
                <c:pt idx="5">
                  <c:v>0.8</c:v>
                </c:pt>
              </c:numCache>
            </c:numRef>
          </c:val>
        </c:ser>
        <c:ser>
          <c:idx val="1"/>
          <c:order val="1"/>
          <c:tx>
            <c:strRef>
              <c:f>Sheet1!$C$1</c:f>
              <c:strCache>
                <c:ptCount val="1"/>
                <c:pt idx="0">
                  <c:v>F1-score</c:v>
                </c:pt>
              </c:strCache>
            </c:strRef>
          </c:tx>
          <c:spPr>
            <a:solidFill>
              <a:schemeClr val="accent4"/>
            </a:solidFill>
            <a:ln>
              <a:noFill/>
            </a:ln>
            <a:effectLst/>
          </c:spPr>
          <c:invertIfNegative val="0"/>
          <c:cat>
            <c:strRef>
              <c:f>Sheet1!$A$2:$A$7</c:f>
              <c:strCache>
                <c:ptCount val="6"/>
                <c:pt idx="0">
                  <c:v>Logistic Regression</c:v>
                </c:pt>
                <c:pt idx="1">
                  <c:v>KNN</c:v>
                </c:pt>
                <c:pt idx="2">
                  <c:v>SVM</c:v>
                </c:pt>
                <c:pt idx="3">
                  <c:v>Naïve Bayes</c:v>
                </c:pt>
                <c:pt idx="4">
                  <c:v>Decision Tree</c:v>
                </c:pt>
                <c:pt idx="5">
                  <c:v>Random Forest </c:v>
                </c:pt>
              </c:strCache>
            </c:strRef>
          </c:cat>
          <c:val>
            <c:numRef>
              <c:f>Sheet1!$C$2:$C$7</c:f>
              <c:numCache>
                <c:formatCode>General</c:formatCode>
                <c:ptCount val="6"/>
                <c:pt idx="0">
                  <c:v>0.71</c:v>
                </c:pt>
                <c:pt idx="1">
                  <c:v>0.7</c:v>
                </c:pt>
                <c:pt idx="2">
                  <c:v>0.68</c:v>
                </c:pt>
                <c:pt idx="3">
                  <c:v>0.66</c:v>
                </c:pt>
                <c:pt idx="4">
                  <c:v>0.71</c:v>
                </c:pt>
                <c:pt idx="5">
                  <c:v>0.71</c:v>
                </c:pt>
              </c:numCache>
            </c:numRef>
          </c:val>
        </c:ser>
        <c:dLbls>
          <c:showLegendKey val="0"/>
          <c:showVal val="0"/>
          <c:showCatName val="0"/>
          <c:showSerName val="0"/>
          <c:showPercent val="0"/>
          <c:showBubbleSize val="0"/>
        </c:dLbls>
        <c:gapWidth val="150"/>
        <c:axId val="736658320"/>
        <c:axId val="736648528"/>
      </c:barChart>
      <c:catAx>
        <c:axId val="7366583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736648528"/>
        <c:crosses val="autoZero"/>
        <c:auto val="1"/>
        <c:lblAlgn val="ctr"/>
        <c:lblOffset val="100"/>
        <c:noMultiLvlLbl val="0"/>
      </c:catAx>
      <c:valAx>
        <c:axId val="736648528"/>
        <c:scaling>
          <c:orientation val="minMax"/>
          <c:min val="0.5"/>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6658320"/>
        <c:crosses val="autoZero"/>
        <c:crossBetween val="between"/>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r>
              <a:rPr lang="en-US" sz="3200" dirty="0">
                <a:solidFill>
                  <a:schemeClr val="tx1"/>
                </a:solidFill>
              </a:rPr>
              <a:t>Comparison between ML Models </a:t>
            </a:r>
            <a:r>
              <a:rPr lang="en-US" sz="3200" dirty="0" smtClean="0">
                <a:solidFill>
                  <a:schemeClr val="tx1"/>
                </a:solidFill>
              </a:rPr>
              <a:t>(AUC </a:t>
            </a:r>
            <a:r>
              <a:rPr lang="en-US" sz="3200" dirty="0">
                <a:solidFill>
                  <a:schemeClr val="tx1"/>
                </a:solidFill>
              </a:rPr>
              <a:t>&amp; F1-score)</a:t>
            </a:r>
          </a:p>
        </c:rich>
      </c:tx>
      <c:overlay val="0"/>
      <c:spPr>
        <a:noFill/>
        <a:ln>
          <a:noFill/>
        </a:ln>
        <a:effectLst/>
      </c:spPr>
      <c:txPr>
        <a:bodyPr rot="0" spcFirstLastPara="1" vertOverflow="ellipsis" vert="horz" wrap="square" anchor="ctr" anchorCtr="1"/>
        <a:lstStyle/>
        <a:p>
          <a:pPr algn="ctr" rtl="0">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ROC-AUC</c:v>
                </c:pt>
              </c:strCache>
            </c:strRef>
          </c:tx>
          <c:spPr>
            <a:solidFill>
              <a:schemeClr val="accent6"/>
            </a:solidFill>
            <a:ln>
              <a:noFill/>
            </a:ln>
            <a:effectLst/>
          </c:spPr>
          <c:invertIfNegative val="0"/>
          <c:dPt>
            <c:idx val="0"/>
            <c:invertIfNegative val="0"/>
            <c:bubble3D val="0"/>
            <c:spPr>
              <a:solidFill>
                <a:schemeClr val="bg1">
                  <a:lumMod val="50000"/>
                </a:schemeClr>
              </a:solidFill>
              <a:ln>
                <a:noFill/>
              </a:ln>
              <a:effectLst/>
            </c:spPr>
          </c:dPt>
          <c:dPt>
            <c:idx val="1"/>
            <c:invertIfNegative val="0"/>
            <c:bubble3D val="0"/>
            <c:spPr>
              <a:solidFill>
                <a:schemeClr val="bg1">
                  <a:lumMod val="50000"/>
                </a:schemeClr>
              </a:solidFill>
              <a:ln>
                <a:noFill/>
              </a:ln>
              <a:effectLst/>
            </c:spPr>
          </c:dPt>
          <c:dPt>
            <c:idx val="2"/>
            <c:invertIfNegative val="0"/>
            <c:bubble3D val="0"/>
            <c:spPr>
              <a:solidFill>
                <a:schemeClr val="bg1">
                  <a:lumMod val="50000"/>
                </a:schemeClr>
              </a:solidFill>
              <a:ln>
                <a:noFill/>
              </a:ln>
              <a:effectLst/>
            </c:spPr>
          </c:dPt>
          <c:dPt>
            <c:idx val="3"/>
            <c:invertIfNegative val="0"/>
            <c:bubble3D val="0"/>
            <c:spPr>
              <a:solidFill>
                <a:schemeClr val="bg1">
                  <a:lumMod val="50000"/>
                </a:schemeClr>
              </a:solidFill>
              <a:ln>
                <a:noFill/>
              </a:ln>
              <a:effectLst/>
            </c:spPr>
          </c:dPt>
          <c:dPt>
            <c:idx val="4"/>
            <c:invertIfNegative val="0"/>
            <c:bubble3D val="0"/>
            <c:spPr>
              <a:solidFill>
                <a:schemeClr val="bg1">
                  <a:lumMod val="50000"/>
                </a:schemeClr>
              </a:solidFill>
              <a:ln>
                <a:noFill/>
              </a:ln>
              <a:effectLst/>
            </c:spPr>
          </c:dPt>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General</c:formatCode>
                <c:ptCount val="6"/>
                <c:pt idx="0">
                  <c:v>0.78</c:v>
                </c:pt>
                <c:pt idx="1">
                  <c:v>0.78</c:v>
                </c:pt>
                <c:pt idx="2">
                  <c:v>0.77</c:v>
                </c:pt>
                <c:pt idx="3">
                  <c:v>0.77</c:v>
                </c:pt>
                <c:pt idx="4">
                  <c:v>0.78</c:v>
                </c:pt>
                <c:pt idx="5">
                  <c:v>0.8</c:v>
                </c:pt>
              </c:numCache>
            </c:numRef>
          </c:val>
        </c:ser>
        <c:ser>
          <c:idx val="1"/>
          <c:order val="1"/>
          <c:tx>
            <c:strRef>
              <c:f>Sheet1!$C$1</c:f>
              <c:strCache>
                <c:ptCount val="1"/>
                <c:pt idx="0">
                  <c:v>F1-score</c:v>
                </c:pt>
              </c:strCache>
            </c:strRef>
          </c:tx>
          <c:spPr>
            <a:solidFill>
              <a:schemeClr val="accent4"/>
            </a:solidFill>
            <a:ln>
              <a:noFill/>
            </a:ln>
            <a:effectLst/>
          </c:spPr>
          <c:invertIfNegative val="0"/>
          <c:dPt>
            <c:idx val="0"/>
            <c:invertIfNegative val="0"/>
            <c:bubble3D val="0"/>
            <c:spPr>
              <a:solidFill>
                <a:schemeClr val="bg1">
                  <a:lumMod val="50000"/>
                </a:schemeClr>
              </a:solidFill>
              <a:ln>
                <a:noFill/>
              </a:ln>
              <a:effectLst/>
            </c:spPr>
          </c:dPt>
          <c:dPt>
            <c:idx val="1"/>
            <c:invertIfNegative val="0"/>
            <c:bubble3D val="0"/>
            <c:spPr>
              <a:solidFill>
                <a:schemeClr val="bg1">
                  <a:lumMod val="50000"/>
                </a:schemeClr>
              </a:solidFill>
              <a:ln>
                <a:noFill/>
              </a:ln>
              <a:effectLst/>
            </c:spPr>
          </c:dPt>
          <c:dPt>
            <c:idx val="2"/>
            <c:invertIfNegative val="0"/>
            <c:bubble3D val="0"/>
            <c:spPr>
              <a:solidFill>
                <a:schemeClr val="bg1">
                  <a:lumMod val="50000"/>
                </a:schemeClr>
              </a:solidFill>
              <a:ln>
                <a:noFill/>
              </a:ln>
              <a:effectLst/>
            </c:spPr>
          </c:dPt>
          <c:dPt>
            <c:idx val="3"/>
            <c:invertIfNegative val="0"/>
            <c:bubble3D val="0"/>
            <c:spPr>
              <a:solidFill>
                <a:schemeClr val="bg1">
                  <a:lumMod val="50000"/>
                </a:schemeClr>
              </a:solidFill>
              <a:ln>
                <a:noFill/>
              </a:ln>
              <a:effectLst/>
            </c:spPr>
          </c:dPt>
          <c:dPt>
            <c:idx val="4"/>
            <c:invertIfNegative val="0"/>
            <c:bubble3D val="0"/>
            <c:spPr>
              <a:solidFill>
                <a:schemeClr val="bg1">
                  <a:lumMod val="50000"/>
                </a:schemeClr>
              </a:solidFill>
              <a:ln>
                <a:noFill/>
              </a:ln>
              <a:effectLst/>
            </c:spPr>
          </c:dPt>
          <c:cat>
            <c:strRef>
              <c:f>Sheet1!$A$2:$A$7</c:f>
              <c:strCache>
                <c:ptCount val="6"/>
                <c:pt idx="0">
                  <c:v>Logistic Regression</c:v>
                </c:pt>
                <c:pt idx="1">
                  <c:v>KNN</c:v>
                </c:pt>
                <c:pt idx="2">
                  <c:v>SVM</c:v>
                </c:pt>
                <c:pt idx="3">
                  <c:v>Naïve Bayes</c:v>
                </c:pt>
                <c:pt idx="4">
                  <c:v>Decision Tree</c:v>
                </c:pt>
                <c:pt idx="5">
                  <c:v>Random Forest </c:v>
                </c:pt>
              </c:strCache>
            </c:strRef>
          </c:cat>
          <c:val>
            <c:numRef>
              <c:f>Sheet1!$C$2:$C$7</c:f>
              <c:numCache>
                <c:formatCode>General</c:formatCode>
                <c:ptCount val="6"/>
                <c:pt idx="0">
                  <c:v>0.71</c:v>
                </c:pt>
                <c:pt idx="1">
                  <c:v>0.7</c:v>
                </c:pt>
                <c:pt idx="2">
                  <c:v>0.68</c:v>
                </c:pt>
                <c:pt idx="3">
                  <c:v>0.66</c:v>
                </c:pt>
                <c:pt idx="4">
                  <c:v>0.71</c:v>
                </c:pt>
                <c:pt idx="5">
                  <c:v>0.71</c:v>
                </c:pt>
              </c:numCache>
            </c:numRef>
          </c:val>
        </c:ser>
        <c:dLbls>
          <c:showLegendKey val="0"/>
          <c:showVal val="0"/>
          <c:showCatName val="0"/>
          <c:showSerName val="0"/>
          <c:showPercent val="0"/>
          <c:showBubbleSize val="0"/>
        </c:dLbls>
        <c:gapWidth val="150"/>
        <c:axId val="736649072"/>
        <c:axId val="736644720"/>
      </c:barChart>
      <c:catAx>
        <c:axId val="73664907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736644720"/>
        <c:crosses val="autoZero"/>
        <c:auto val="1"/>
        <c:lblAlgn val="ctr"/>
        <c:lblOffset val="100"/>
        <c:noMultiLvlLbl val="0"/>
      </c:catAx>
      <c:valAx>
        <c:axId val="736644720"/>
        <c:scaling>
          <c:orientation val="minMax"/>
          <c:min val="0.5"/>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6649072"/>
        <c:crosses val="autoZero"/>
        <c:crossBetween val="between"/>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showDLblsOverMax val="0"/>
  </c:chart>
  <c:spPr>
    <a:noFill/>
    <a:ln>
      <a:noFill/>
    </a:ln>
    <a:effectLst/>
  </c:spPr>
  <c:txPr>
    <a:bodyPr/>
    <a:lstStyle/>
    <a:p>
      <a:pPr>
        <a:defRPr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r>
              <a:rPr lang="en-US" sz="3200" b="1" i="0" u="none" strike="noStrike" baseline="0" dirty="0" smtClean="0">
                <a:effectLst/>
              </a:rPr>
              <a:t>Comparison between ML Models (Log-loss)</a:t>
            </a:r>
            <a:endParaRPr lang="en-US" sz="3200" dirty="0"/>
          </a:p>
        </c:rich>
      </c:tx>
      <c:overlay val="0"/>
      <c:spPr>
        <a:noFill/>
        <a:ln>
          <a:noFill/>
        </a:ln>
        <a:effectLst/>
      </c:spPr>
      <c:txPr>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Log-Loss</c:v>
                </c:pt>
              </c:strCache>
            </c:strRef>
          </c:tx>
          <c:spPr>
            <a:solidFill>
              <a:schemeClr val="accent2"/>
            </a:solidFill>
            <a:ln>
              <a:noFill/>
            </a:ln>
            <a:effectLst/>
          </c:spPr>
          <c:invertIfNegative val="0"/>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General</c:formatCode>
                <c:ptCount val="6"/>
                <c:pt idx="0">
                  <c:v>0.57099999999999995</c:v>
                </c:pt>
                <c:pt idx="1">
                  <c:v>0.57199999999999995</c:v>
                </c:pt>
                <c:pt idx="2">
                  <c:v>0.56499999999999995</c:v>
                </c:pt>
                <c:pt idx="3">
                  <c:v>0.77100000000000002</c:v>
                </c:pt>
                <c:pt idx="4">
                  <c:v>0.70499999999999996</c:v>
                </c:pt>
                <c:pt idx="5">
                  <c:v>0.54700000000000004</c:v>
                </c:pt>
              </c:numCache>
            </c:numRef>
          </c:val>
        </c:ser>
        <c:dLbls>
          <c:showLegendKey val="0"/>
          <c:showVal val="0"/>
          <c:showCatName val="0"/>
          <c:showSerName val="0"/>
          <c:showPercent val="0"/>
          <c:showBubbleSize val="0"/>
        </c:dLbls>
        <c:gapWidth val="150"/>
        <c:axId val="736650160"/>
        <c:axId val="736653424"/>
      </c:barChart>
      <c:catAx>
        <c:axId val="73665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736653424"/>
        <c:crosses val="autoZero"/>
        <c:auto val="1"/>
        <c:lblAlgn val="ctr"/>
        <c:lblOffset val="100"/>
        <c:noMultiLvlLbl val="0"/>
      </c:catAx>
      <c:valAx>
        <c:axId val="736653424"/>
        <c:scaling>
          <c:orientation val="minMax"/>
          <c:max val="0.8"/>
          <c:min val="0.5"/>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6650160"/>
        <c:crosses val="autoZero"/>
        <c:crossBetween val="between"/>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b="1">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r>
              <a:rPr lang="en-US" sz="3200" b="1" i="0" u="none" strike="noStrike" baseline="0" dirty="0" smtClean="0">
                <a:effectLst/>
              </a:rPr>
              <a:t>Comparison between ML Models (Log-loss)</a:t>
            </a:r>
            <a:endParaRPr lang="en-US" sz="3200" dirty="0"/>
          </a:p>
        </c:rich>
      </c:tx>
      <c:overlay val="0"/>
      <c:spPr>
        <a:noFill/>
        <a:ln>
          <a:noFill/>
        </a:ln>
        <a:effectLst/>
      </c:spPr>
      <c:txPr>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Log-Loss</c:v>
                </c:pt>
              </c:strCache>
            </c:strRef>
          </c:tx>
          <c:spPr>
            <a:solidFill>
              <a:schemeClr val="accent2"/>
            </a:solidFill>
            <a:ln>
              <a:noFill/>
            </a:ln>
            <a:effectLst/>
          </c:spPr>
          <c:invertIfNegative val="0"/>
          <c:dPt>
            <c:idx val="0"/>
            <c:invertIfNegative val="0"/>
            <c:bubble3D val="0"/>
            <c:spPr>
              <a:solidFill>
                <a:schemeClr val="bg1">
                  <a:lumMod val="50000"/>
                </a:schemeClr>
              </a:solidFill>
              <a:ln>
                <a:noFill/>
              </a:ln>
              <a:effectLst/>
            </c:spPr>
          </c:dPt>
          <c:dPt>
            <c:idx val="1"/>
            <c:invertIfNegative val="0"/>
            <c:bubble3D val="0"/>
            <c:spPr>
              <a:solidFill>
                <a:schemeClr val="bg1">
                  <a:lumMod val="50000"/>
                </a:schemeClr>
              </a:solidFill>
              <a:ln>
                <a:noFill/>
              </a:ln>
              <a:effectLst/>
            </c:spPr>
          </c:dPt>
          <c:dPt>
            <c:idx val="2"/>
            <c:invertIfNegative val="0"/>
            <c:bubble3D val="0"/>
            <c:spPr>
              <a:solidFill>
                <a:schemeClr val="bg1">
                  <a:lumMod val="50000"/>
                </a:schemeClr>
              </a:solidFill>
              <a:ln>
                <a:noFill/>
              </a:ln>
              <a:effectLst/>
            </c:spPr>
          </c:dPt>
          <c:dPt>
            <c:idx val="3"/>
            <c:invertIfNegative val="0"/>
            <c:bubble3D val="0"/>
            <c:spPr>
              <a:solidFill>
                <a:schemeClr val="bg1">
                  <a:lumMod val="50000"/>
                </a:schemeClr>
              </a:solidFill>
              <a:ln>
                <a:noFill/>
              </a:ln>
              <a:effectLst/>
            </c:spPr>
          </c:dPt>
          <c:dPt>
            <c:idx val="4"/>
            <c:invertIfNegative val="0"/>
            <c:bubble3D val="0"/>
            <c:spPr>
              <a:solidFill>
                <a:schemeClr val="bg1">
                  <a:lumMod val="50000"/>
                </a:schemeClr>
              </a:solidFill>
              <a:ln>
                <a:noFill/>
              </a:ln>
              <a:effectLst/>
            </c:spPr>
          </c:dPt>
          <c:cat>
            <c:strRef>
              <c:f>Sheet1!$A$2:$A$7</c:f>
              <c:strCache>
                <c:ptCount val="6"/>
                <c:pt idx="0">
                  <c:v>Logistic Regression</c:v>
                </c:pt>
                <c:pt idx="1">
                  <c:v>KNN</c:v>
                </c:pt>
                <c:pt idx="2">
                  <c:v>SVM</c:v>
                </c:pt>
                <c:pt idx="3">
                  <c:v>Naïve Bayes</c:v>
                </c:pt>
                <c:pt idx="4">
                  <c:v>Decision Tree</c:v>
                </c:pt>
                <c:pt idx="5">
                  <c:v>Random Forest </c:v>
                </c:pt>
              </c:strCache>
            </c:strRef>
          </c:cat>
          <c:val>
            <c:numRef>
              <c:f>Sheet1!$B$2:$B$7</c:f>
              <c:numCache>
                <c:formatCode>General</c:formatCode>
                <c:ptCount val="6"/>
                <c:pt idx="0">
                  <c:v>0.57099999999999995</c:v>
                </c:pt>
                <c:pt idx="1">
                  <c:v>0.57199999999999995</c:v>
                </c:pt>
                <c:pt idx="2">
                  <c:v>0.56499999999999995</c:v>
                </c:pt>
                <c:pt idx="3">
                  <c:v>0.77100000000000002</c:v>
                </c:pt>
                <c:pt idx="4">
                  <c:v>0.70499999999999996</c:v>
                </c:pt>
                <c:pt idx="5">
                  <c:v>0.54700000000000004</c:v>
                </c:pt>
              </c:numCache>
            </c:numRef>
          </c:val>
        </c:ser>
        <c:dLbls>
          <c:showLegendKey val="0"/>
          <c:showVal val="0"/>
          <c:showCatName val="0"/>
          <c:showSerName val="0"/>
          <c:showPercent val="0"/>
          <c:showBubbleSize val="0"/>
        </c:dLbls>
        <c:gapWidth val="150"/>
        <c:axId val="736657232"/>
        <c:axId val="736657776"/>
      </c:barChart>
      <c:catAx>
        <c:axId val="73665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736657776"/>
        <c:crosses val="autoZero"/>
        <c:auto val="1"/>
        <c:lblAlgn val="ctr"/>
        <c:lblOffset val="100"/>
        <c:noMultiLvlLbl val="0"/>
      </c:catAx>
      <c:valAx>
        <c:axId val="736657776"/>
        <c:scaling>
          <c:orientation val="minMax"/>
          <c:max val="0.8"/>
          <c:min val="0.5"/>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6657232"/>
        <c:crosses val="autoZero"/>
        <c:crossBetween val="between"/>
      </c:valAx>
      <c:dTable>
        <c:showHorzBorder val="1"/>
        <c:showVertBorder val="1"/>
        <c:showOutline val="1"/>
        <c:showKeys val="1"/>
        <c:spPr>
          <a:noFill/>
          <a:ln w="9525" cap="flat" cmpd="sng" algn="ctr">
            <a:solidFill>
              <a:schemeClr val="bg1">
                <a:lumMod val="50000"/>
              </a:schemeClr>
            </a:solidFill>
            <a:round/>
          </a:ln>
          <a:effectLst/>
        </c:spPr>
        <c:txPr>
          <a:bodyPr rot="0" spcFirstLastPara="1" vertOverflow="ellipsis" vert="horz" wrap="square" anchor="ctr" anchorCtr="1"/>
          <a:lstStyle/>
          <a:p>
            <a:pPr rtl="0">
              <a:defRPr sz="1600" b="1" i="0" u="none" strike="noStrike" kern="1200" baseline="0">
                <a:solidFill>
                  <a:schemeClr val="tx1"/>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b="1">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6BB4E-478C-4885-8300-5BD0CCF7A23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0A50B8E-F862-4092-BAB9-13480071879A}">
      <dgm:prSet phldrT="[Text]" custT="1"/>
      <dgm:spPr/>
      <dgm:t>
        <a:bodyPr/>
        <a:lstStyle/>
        <a:p>
          <a:r>
            <a:rPr lang="en-US" sz="2400" b="1" i="0" smtClean="0">
              <a:solidFill>
                <a:schemeClr val="bg1"/>
              </a:solidFill>
            </a:rPr>
            <a:t>Dataset </a:t>
          </a:r>
          <a:endParaRPr lang="en-US" sz="2400" b="1" i="0" dirty="0">
            <a:solidFill>
              <a:schemeClr val="bg1"/>
            </a:solidFill>
          </a:endParaRPr>
        </a:p>
      </dgm:t>
    </dgm:pt>
    <dgm:pt modelId="{39E96294-DB41-4926-8C1B-4C979A70A512}" type="parTrans" cxnId="{5CC66A7C-BB8F-408B-944C-AF82E9060653}">
      <dgm:prSet/>
      <dgm:spPr/>
      <dgm:t>
        <a:bodyPr/>
        <a:lstStyle/>
        <a:p>
          <a:endParaRPr lang="en-US" sz="1800" b="1" i="0">
            <a:solidFill>
              <a:schemeClr val="tx1"/>
            </a:solidFill>
          </a:endParaRPr>
        </a:p>
      </dgm:t>
    </dgm:pt>
    <dgm:pt modelId="{311D2679-C5F9-437D-9046-2B0A8478EAF3}" type="sibTrans" cxnId="{5CC66A7C-BB8F-408B-944C-AF82E9060653}">
      <dgm:prSet custT="1"/>
      <dgm:spPr/>
      <dgm:t>
        <a:bodyPr/>
        <a:lstStyle/>
        <a:p>
          <a:endParaRPr lang="en-US" sz="2000" b="1" i="0">
            <a:solidFill>
              <a:schemeClr val="tx1"/>
            </a:solidFill>
          </a:endParaRPr>
        </a:p>
      </dgm:t>
    </dgm:pt>
    <dgm:pt modelId="{0802330F-064B-4AA4-97F9-E667F62E80D7}">
      <dgm:prSet custT="1"/>
      <dgm:spPr/>
      <dgm:t>
        <a:bodyPr/>
        <a:lstStyle/>
        <a:p>
          <a:r>
            <a:rPr lang="en-US" sz="2400" b="1" i="0" smtClean="0">
              <a:solidFill>
                <a:schemeClr val="tx1"/>
              </a:solidFill>
            </a:rPr>
            <a:t>Tools &amp; Methodology</a:t>
          </a:r>
          <a:endParaRPr lang="en-US" sz="2400" b="1" i="0" dirty="0" smtClean="0">
            <a:solidFill>
              <a:schemeClr val="tx1"/>
            </a:solidFill>
          </a:endParaRPr>
        </a:p>
      </dgm:t>
    </dgm:pt>
    <dgm:pt modelId="{FF6FAC35-2057-4B77-8E3F-59C3F26237C4}" type="parTrans" cxnId="{0A597942-37B6-4238-8BC5-DC4AC9D932BA}">
      <dgm:prSet/>
      <dgm:spPr/>
      <dgm:t>
        <a:bodyPr/>
        <a:lstStyle/>
        <a:p>
          <a:endParaRPr lang="en-US" sz="1800" b="1" i="0">
            <a:solidFill>
              <a:schemeClr val="tx1"/>
            </a:solidFill>
          </a:endParaRPr>
        </a:p>
      </dgm:t>
    </dgm:pt>
    <dgm:pt modelId="{2BF2213A-E931-4364-A1AA-2B5898AF84F1}" type="sibTrans" cxnId="{0A597942-37B6-4238-8BC5-DC4AC9D932BA}">
      <dgm:prSet custT="1"/>
      <dgm:spPr/>
      <dgm:t>
        <a:bodyPr/>
        <a:lstStyle/>
        <a:p>
          <a:endParaRPr lang="en-US" sz="2000" b="1" i="0">
            <a:solidFill>
              <a:schemeClr val="tx1"/>
            </a:solidFill>
          </a:endParaRPr>
        </a:p>
      </dgm:t>
    </dgm:pt>
    <dgm:pt modelId="{AD7831A2-A648-4251-82AD-E3902D270627}">
      <dgm:prSet custT="1"/>
      <dgm:spPr/>
      <dgm:t>
        <a:bodyPr/>
        <a:lstStyle/>
        <a:p>
          <a:r>
            <a:rPr lang="en-US" sz="2400" b="1" i="0" smtClean="0">
              <a:solidFill>
                <a:schemeClr val="bg1"/>
              </a:solidFill>
            </a:rPr>
            <a:t>Model Comparison</a:t>
          </a:r>
          <a:endParaRPr lang="en-US" sz="2400" b="1" i="0" dirty="0" smtClean="0">
            <a:solidFill>
              <a:schemeClr val="bg1"/>
            </a:solidFill>
          </a:endParaRPr>
        </a:p>
      </dgm:t>
    </dgm:pt>
    <dgm:pt modelId="{93CC16BC-4929-42D9-A44C-975BEC76C939}" type="parTrans" cxnId="{E9AA69AC-584D-4EDC-8FD3-EC632F11D43F}">
      <dgm:prSet/>
      <dgm:spPr/>
      <dgm:t>
        <a:bodyPr/>
        <a:lstStyle/>
        <a:p>
          <a:endParaRPr lang="en-US" sz="1800" b="1" i="0">
            <a:solidFill>
              <a:schemeClr val="tx1"/>
            </a:solidFill>
          </a:endParaRPr>
        </a:p>
      </dgm:t>
    </dgm:pt>
    <dgm:pt modelId="{109EACD2-DEF3-4BC8-82E2-3F04A72EC7F2}" type="sibTrans" cxnId="{E9AA69AC-584D-4EDC-8FD3-EC632F11D43F}">
      <dgm:prSet custT="1"/>
      <dgm:spPr/>
      <dgm:t>
        <a:bodyPr/>
        <a:lstStyle/>
        <a:p>
          <a:endParaRPr lang="en-US" sz="2000" b="1" i="0">
            <a:solidFill>
              <a:schemeClr val="tx1"/>
            </a:solidFill>
          </a:endParaRPr>
        </a:p>
      </dgm:t>
    </dgm:pt>
    <dgm:pt modelId="{099A0D77-1CB5-4120-9669-055F7402EFED}">
      <dgm:prSet custT="1"/>
      <dgm:spPr/>
      <dgm:t>
        <a:bodyPr/>
        <a:lstStyle/>
        <a:p>
          <a:r>
            <a:rPr lang="en-US" sz="2400" b="1" i="0" smtClean="0">
              <a:solidFill>
                <a:schemeClr val="tx1"/>
              </a:solidFill>
            </a:rPr>
            <a:t>Model Evaluation</a:t>
          </a:r>
          <a:endParaRPr lang="en-US" sz="2400" b="1" i="0" dirty="0" smtClean="0">
            <a:solidFill>
              <a:schemeClr val="tx1"/>
            </a:solidFill>
          </a:endParaRPr>
        </a:p>
      </dgm:t>
    </dgm:pt>
    <dgm:pt modelId="{583A45B7-640D-430D-BC1D-C2BDB19F5D3D}" type="parTrans" cxnId="{75B44664-4E81-419E-ADB3-5A35AB796137}">
      <dgm:prSet/>
      <dgm:spPr/>
      <dgm:t>
        <a:bodyPr/>
        <a:lstStyle/>
        <a:p>
          <a:endParaRPr lang="en-US" sz="1800" b="1" i="0">
            <a:solidFill>
              <a:schemeClr val="tx1"/>
            </a:solidFill>
          </a:endParaRPr>
        </a:p>
      </dgm:t>
    </dgm:pt>
    <dgm:pt modelId="{F44D20CC-9D90-4E74-9DD6-BF925B977552}" type="sibTrans" cxnId="{75B44664-4E81-419E-ADB3-5A35AB796137}">
      <dgm:prSet custT="1"/>
      <dgm:spPr/>
      <dgm:t>
        <a:bodyPr/>
        <a:lstStyle/>
        <a:p>
          <a:endParaRPr lang="en-US" sz="2000" b="1" i="0">
            <a:solidFill>
              <a:schemeClr val="tx1"/>
            </a:solidFill>
          </a:endParaRPr>
        </a:p>
      </dgm:t>
    </dgm:pt>
    <dgm:pt modelId="{CBECCA0E-C8A2-4DD1-B5D0-A97581A831AE}">
      <dgm:prSet custT="1"/>
      <dgm:spPr/>
      <dgm:t>
        <a:bodyPr/>
        <a:lstStyle/>
        <a:p>
          <a:r>
            <a:rPr lang="en-US" sz="2400" b="1" i="0" smtClean="0">
              <a:solidFill>
                <a:schemeClr val="tx1"/>
              </a:solidFill>
            </a:rPr>
            <a:t>Conclusion &amp; Insights </a:t>
          </a:r>
          <a:endParaRPr lang="en-US" sz="2400" b="1" i="0" dirty="0">
            <a:solidFill>
              <a:schemeClr val="tx1"/>
            </a:solidFill>
          </a:endParaRPr>
        </a:p>
      </dgm:t>
    </dgm:pt>
    <dgm:pt modelId="{347E9254-AD5E-4C15-80B9-1F7D97D48EEC}" type="parTrans" cxnId="{53283471-8180-4DBC-9E35-31AE794D7A52}">
      <dgm:prSet/>
      <dgm:spPr/>
      <dgm:t>
        <a:bodyPr/>
        <a:lstStyle/>
        <a:p>
          <a:endParaRPr lang="en-US" sz="1800" b="1" i="0">
            <a:solidFill>
              <a:schemeClr val="tx1"/>
            </a:solidFill>
          </a:endParaRPr>
        </a:p>
      </dgm:t>
    </dgm:pt>
    <dgm:pt modelId="{9AD5A16F-A1C5-46EB-9CED-708A456DFBA7}" type="sibTrans" cxnId="{53283471-8180-4DBC-9E35-31AE794D7A52}">
      <dgm:prSet/>
      <dgm:spPr/>
      <dgm:t>
        <a:bodyPr/>
        <a:lstStyle/>
        <a:p>
          <a:endParaRPr lang="en-US" sz="1800" b="1" i="0">
            <a:solidFill>
              <a:schemeClr val="tx1"/>
            </a:solidFill>
          </a:endParaRPr>
        </a:p>
      </dgm:t>
    </dgm:pt>
    <dgm:pt modelId="{E08734EE-C6E3-4BE4-A925-C8583160525C}" type="pres">
      <dgm:prSet presAssocID="{5F96BB4E-478C-4885-8300-5BD0CCF7A235}" presName="outerComposite" presStyleCnt="0">
        <dgm:presLayoutVars>
          <dgm:chMax val="5"/>
          <dgm:dir/>
          <dgm:resizeHandles val="exact"/>
        </dgm:presLayoutVars>
      </dgm:prSet>
      <dgm:spPr/>
      <dgm:t>
        <a:bodyPr/>
        <a:lstStyle/>
        <a:p>
          <a:endParaRPr lang="en-US"/>
        </a:p>
      </dgm:t>
    </dgm:pt>
    <dgm:pt modelId="{866082B9-87E8-45D1-ACC4-C5F9144B646B}" type="pres">
      <dgm:prSet presAssocID="{5F96BB4E-478C-4885-8300-5BD0CCF7A235}" presName="dummyMaxCanvas" presStyleCnt="0">
        <dgm:presLayoutVars/>
      </dgm:prSet>
      <dgm:spPr/>
    </dgm:pt>
    <dgm:pt modelId="{C2F71C01-C06F-4AB9-9428-DF0D179DA73C}" type="pres">
      <dgm:prSet presAssocID="{5F96BB4E-478C-4885-8300-5BD0CCF7A235}" presName="FiveNodes_1" presStyleLbl="node1" presStyleIdx="0" presStyleCnt="5">
        <dgm:presLayoutVars>
          <dgm:bulletEnabled val="1"/>
        </dgm:presLayoutVars>
      </dgm:prSet>
      <dgm:spPr/>
      <dgm:t>
        <a:bodyPr/>
        <a:lstStyle/>
        <a:p>
          <a:endParaRPr lang="en-US"/>
        </a:p>
      </dgm:t>
    </dgm:pt>
    <dgm:pt modelId="{9BAEFC83-95A3-4C75-802D-7520148B39DE}" type="pres">
      <dgm:prSet presAssocID="{5F96BB4E-478C-4885-8300-5BD0CCF7A235}" presName="FiveNodes_2" presStyleLbl="node1" presStyleIdx="1" presStyleCnt="5">
        <dgm:presLayoutVars>
          <dgm:bulletEnabled val="1"/>
        </dgm:presLayoutVars>
      </dgm:prSet>
      <dgm:spPr/>
      <dgm:t>
        <a:bodyPr/>
        <a:lstStyle/>
        <a:p>
          <a:endParaRPr lang="en-US"/>
        </a:p>
      </dgm:t>
    </dgm:pt>
    <dgm:pt modelId="{47A3CCD2-60C6-4342-96A2-F23CB5C3CFAE}" type="pres">
      <dgm:prSet presAssocID="{5F96BB4E-478C-4885-8300-5BD0CCF7A235}" presName="FiveNodes_3" presStyleLbl="node1" presStyleIdx="2" presStyleCnt="5">
        <dgm:presLayoutVars>
          <dgm:bulletEnabled val="1"/>
        </dgm:presLayoutVars>
      </dgm:prSet>
      <dgm:spPr/>
      <dgm:t>
        <a:bodyPr/>
        <a:lstStyle/>
        <a:p>
          <a:endParaRPr lang="en-US"/>
        </a:p>
      </dgm:t>
    </dgm:pt>
    <dgm:pt modelId="{CBD4234E-ADF6-456F-8FA2-67AA7B06AA89}" type="pres">
      <dgm:prSet presAssocID="{5F96BB4E-478C-4885-8300-5BD0CCF7A235}" presName="FiveNodes_4" presStyleLbl="node1" presStyleIdx="3" presStyleCnt="5">
        <dgm:presLayoutVars>
          <dgm:bulletEnabled val="1"/>
        </dgm:presLayoutVars>
      </dgm:prSet>
      <dgm:spPr/>
      <dgm:t>
        <a:bodyPr/>
        <a:lstStyle/>
        <a:p>
          <a:endParaRPr lang="en-US"/>
        </a:p>
      </dgm:t>
    </dgm:pt>
    <dgm:pt modelId="{CCCE591B-9E05-4080-937C-735DB7F2FC75}" type="pres">
      <dgm:prSet presAssocID="{5F96BB4E-478C-4885-8300-5BD0CCF7A235}" presName="FiveNodes_5" presStyleLbl="node1" presStyleIdx="4" presStyleCnt="5" custLinFactNeighborX="5093" custLinFactNeighborY="17051">
        <dgm:presLayoutVars>
          <dgm:bulletEnabled val="1"/>
        </dgm:presLayoutVars>
      </dgm:prSet>
      <dgm:spPr/>
      <dgm:t>
        <a:bodyPr/>
        <a:lstStyle/>
        <a:p>
          <a:endParaRPr lang="en-US"/>
        </a:p>
      </dgm:t>
    </dgm:pt>
    <dgm:pt modelId="{9B633987-C44A-4E41-878B-0AABB5BEE90B}" type="pres">
      <dgm:prSet presAssocID="{5F96BB4E-478C-4885-8300-5BD0CCF7A235}" presName="FiveConn_1-2" presStyleLbl="fgAccFollowNode1" presStyleIdx="0" presStyleCnt="4">
        <dgm:presLayoutVars>
          <dgm:bulletEnabled val="1"/>
        </dgm:presLayoutVars>
      </dgm:prSet>
      <dgm:spPr/>
      <dgm:t>
        <a:bodyPr/>
        <a:lstStyle/>
        <a:p>
          <a:endParaRPr lang="en-US"/>
        </a:p>
      </dgm:t>
    </dgm:pt>
    <dgm:pt modelId="{E409A09E-B4BE-4318-9A3F-15267C297131}" type="pres">
      <dgm:prSet presAssocID="{5F96BB4E-478C-4885-8300-5BD0CCF7A235}" presName="FiveConn_2-3" presStyleLbl="fgAccFollowNode1" presStyleIdx="1" presStyleCnt="4">
        <dgm:presLayoutVars>
          <dgm:bulletEnabled val="1"/>
        </dgm:presLayoutVars>
      </dgm:prSet>
      <dgm:spPr/>
      <dgm:t>
        <a:bodyPr/>
        <a:lstStyle/>
        <a:p>
          <a:endParaRPr lang="en-US"/>
        </a:p>
      </dgm:t>
    </dgm:pt>
    <dgm:pt modelId="{49B34D4F-C66A-4142-83E3-74C30D1052E9}" type="pres">
      <dgm:prSet presAssocID="{5F96BB4E-478C-4885-8300-5BD0CCF7A235}" presName="FiveConn_3-4" presStyleLbl="fgAccFollowNode1" presStyleIdx="2" presStyleCnt="4">
        <dgm:presLayoutVars>
          <dgm:bulletEnabled val="1"/>
        </dgm:presLayoutVars>
      </dgm:prSet>
      <dgm:spPr/>
      <dgm:t>
        <a:bodyPr/>
        <a:lstStyle/>
        <a:p>
          <a:endParaRPr lang="en-US"/>
        </a:p>
      </dgm:t>
    </dgm:pt>
    <dgm:pt modelId="{85707FA0-224A-46E0-A176-85E9FBF46429}" type="pres">
      <dgm:prSet presAssocID="{5F96BB4E-478C-4885-8300-5BD0CCF7A235}" presName="FiveConn_4-5" presStyleLbl="fgAccFollowNode1" presStyleIdx="3" presStyleCnt="4">
        <dgm:presLayoutVars>
          <dgm:bulletEnabled val="1"/>
        </dgm:presLayoutVars>
      </dgm:prSet>
      <dgm:spPr/>
      <dgm:t>
        <a:bodyPr/>
        <a:lstStyle/>
        <a:p>
          <a:endParaRPr lang="en-US"/>
        </a:p>
      </dgm:t>
    </dgm:pt>
    <dgm:pt modelId="{3CF1540B-FC51-4619-941A-4634317FAABA}" type="pres">
      <dgm:prSet presAssocID="{5F96BB4E-478C-4885-8300-5BD0CCF7A235}" presName="FiveNodes_1_text" presStyleLbl="node1" presStyleIdx="4" presStyleCnt="5">
        <dgm:presLayoutVars>
          <dgm:bulletEnabled val="1"/>
        </dgm:presLayoutVars>
      </dgm:prSet>
      <dgm:spPr/>
      <dgm:t>
        <a:bodyPr/>
        <a:lstStyle/>
        <a:p>
          <a:endParaRPr lang="en-US"/>
        </a:p>
      </dgm:t>
    </dgm:pt>
    <dgm:pt modelId="{175EC9C1-304A-44C2-99EB-D7CC6A03D6C4}" type="pres">
      <dgm:prSet presAssocID="{5F96BB4E-478C-4885-8300-5BD0CCF7A235}" presName="FiveNodes_2_text" presStyleLbl="node1" presStyleIdx="4" presStyleCnt="5">
        <dgm:presLayoutVars>
          <dgm:bulletEnabled val="1"/>
        </dgm:presLayoutVars>
      </dgm:prSet>
      <dgm:spPr/>
      <dgm:t>
        <a:bodyPr/>
        <a:lstStyle/>
        <a:p>
          <a:endParaRPr lang="en-US"/>
        </a:p>
      </dgm:t>
    </dgm:pt>
    <dgm:pt modelId="{5B6010DA-6880-49F6-AED8-6BC4D7FDB3DC}" type="pres">
      <dgm:prSet presAssocID="{5F96BB4E-478C-4885-8300-5BD0CCF7A235}" presName="FiveNodes_3_text" presStyleLbl="node1" presStyleIdx="4" presStyleCnt="5">
        <dgm:presLayoutVars>
          <dgm:bulletEnabled val="1"/>
        </dgm:presLayoutVars>
      </dgm:prSet>
      <dgm:spPr/>
      <dgm:t>
        <a:bodyPr/>
        <a:lstStyle/>
        <a:p>
          <a:endParaRPr lang="en-US"/>
        </a:p>
      </dgm:t>
    </dgm:pt>
    <dgm:pt modelId="{D2E764C8-97AF-49B4-BFB0-C2700D4DF3AB}" type="pres">
      <dgm:prSet presAssocID="{5F96BB4E-478C-4885-8300-5BD0CCF7A235}" presName="FiveNodes_4_text" presStyleLbl="node1" presStyleIdx="4" presStyleCnt="5">
        <dgm:presLayoutVars>
          <dgm:bulletEnabled val="1"/>
        </dgm:presLayoutVars>
      </dgm:prSet>
      <dgm:spPr/>
      <dgm:t>
        <a:bodyPr/>
        <a:lstStyle/>
        <a:p>
          <a:endParaRPr lang="en-US"/>
        </a:p>
      </dgm:t>
    </dgm:pt>
    <dgm:pt modelId="{0757A6A4-AF8C-416A-BE3E-B176EA33095D}" type="pres">
      <dgm:prSet presAssocID="{5F96BB4E-478C-4885-8300-5BD0CCF7A235}" presName="FiveNodes_5_text" presStyleLbl="node1" presStyleIdx="4" presStyleCnt="5">
        <dgm:presLayoutVars>
          <dgm:bulletEnabled val="1"/>
        </dgm:presLayoutVars>
      </dgm:prSet>
      <dgm:spPr/>
      <dgm:t>
        <a:bodyPr/>
        <a:lstStyle/>
        <a:p>
          <a:endParaRPr lang="en-US"/>
        </a:p>
      </dgm:t>
    </dgm:pt>
  </dgm:ptLst>
  <dgm:cxnLst>
    <dgm:cxn modelId="{75B44664-4E81-419E-ADB3-5A35AB796137}" srcId="{5F96BB4E-478C-4885-8300-5BD0CCF7A235}" destId="{099A0D77-1CB5-4120-9669-055F7402EFED}" srcOrd="3" destOrd="0" parTransId="{583A45B7-640D-430D-BC1D-C2BDB19F5D3D}" sibTransId="{F44D20CC-9D90-4E74-9DD6-BF925B977552}"/>
    <dgm:cxn modelId="{FDC577BB-6822-4798-920F-7EEA57EDC6A8}" type="presOf" srcId="{0802330F-064B-4AA4-97F9-E667F62E80D7}" destId="{175EC9C1-304A-44C2-99EB-D7CC6A03D6C4}" srcOrd="1" destOrd="0" presId="urn:microsoft.com/office/officeart/2005/8/layout/vProcess5"/>
    <dgm:cxn modelId="{EB3E9224-FA36-4B6B-B1F1-182DD09FACDB}" type="presOf" srcId="{AD7831A2-A648-4251-82AD-E3902D270627}" destId="{47A3CCD2-60C6-4342-96A2-F23CB5C3CFAE}" srcOrd="0" destOrd="0" presId="urn:microsoft.com/office/officeart/2005/8/layout/vProcess5"/>
    <dgm:cxn modelId="{734447EB-A492-41BE-AE83-AF988B678A23}" type="presOf" srcId="{099A0D77-1CB5-4120-9669-055F7402EFED}" destId="{D2E764C8-97AF-49B4-BFB0-C2700D4DF3AB}" srcOrd="1" destOrd="0" presId="urn:microsoft.com/office/officeart/2005/8/layout/vProcess5"/>
    <dgm:cxn modelId="{7731C8AC-ABA8-4865-956E-A68D5839209E}" type="presOf" srcId="{5F96BB4E-478C-4885-8300-5BD0CCF7A235}" destId="{E08734EE-C6E3-4BE4-A925-C8583160525C}" srcOrd="0" destOrd="0" presId="urn:microsoft.com/office/officeart/2005/8/layout/vProcess5"/>
    <dgm:cxn modelId="{BA0C8A2F-2E11-4CCD-A6FA-E93B793774A1}" type="presOf" srcId="{AD7831A2-A648-4251-82AD-E3902D270627}" destId="{5B6010DA-6880-49F6-AED8-6BC4D7FDB3DC}" srcOrd="1" destOrd="0" presId="urn:microsoft.com/office/officeart/2005/8/layout/vProcess5"/>
    <dgm:cxn modelId="{512BABE1-332C-4698-899D-4882F068BDD3}" type="presOf" srcId="{311D2679-C5F9-437D-9046-2B0A8478EAF3}" destId="{9B633987-C44A-4E41-878B-0AABB5BEE90B}" srcOrd="0" destOrd="0" presId="urn:microsoft.com/office/officeart/2005/8/layout/vProcess5"/>
    <dgm:cxn modelId="{34920369-0DFA-40DC-A7FA-082B89F9D6D0}" type="presOf" srcId="{CBECCA0E-C8A2-4DD1-B5D0-A97581A831AE}" destId="{0757A6A4-AF8C-416A-BE3E-B176EA33095D}" srcOrd="1" destOrd="0" presId="urn:microsoft.com/office/officeart/2005/8/layout/vProcess5"/>
    <dgm:cxn modelId="{5CC66A7C-BB8F-408B-944C-AF82E9060653}" srcId="{5F96BB4E-478C-4885-8300-5BD0CCF7A235}" destId="{F0A50B8E-F862-4092-BAB9-13480071879A}" srcOrd="0" destOrd="0" parTransId="{39E96294-DB41-4926-8C1B-4C979A70A512}" sibTransId="{311D2679-C5F9-437D-9046-2B0A8478EAF3}"/>
    <dgm:cxn modelId="{0A597942-37B6-4238-8BC5-DC4AC9D932BA}" srcId="{5F96BB4E-478C-4885-8300-5BD0CCF7A235}" destId="{0802330F-064B-4AA4-97F9-E667F62E80D7}" srcOrd="1" destOrd="0" parTransId="{FF6FAC35-2057-4B77-8E3F-59C3F26237C4}" sibTransId="{2BF2213A-E931-4364-A1AA-2B5898AF84F1}"/>
    <dgm:cxn modelId="{0E71BA31-32B4-4D10-B061-23CDA1183A78}" type="presOf" srcId="{F0A50B8E-F862-4092-BAB9-13480071879A}" destId="{3CF1540B-FC51-4619-941A-4634317FAABA}" srcOrd="1" destOrd="0" presId="urn:microsoft.com/office/officeart/2005/8/layout/vProcess5"/>
    <dgm:cxn modelId="{53283471-8180-4DBC-9E35-31AE794D7A52}" srcId="{5F96BB4E-478C-4885-8300-5BD0CCF7A235}" destId="{CBECCA0E-C8A2-4DD1-B5D0-A97581A831AE}" srcOrd="4" destOrd="0" parTransId="{347E9254-AD5E-4C15-80B9-1F7D97D48EEC}" sibTransId="{9AD5A16F-A1C5-46EB-9CED-708A456DFBA7}"/>
    <dgm:cxn modelId="{E9AA69AC-584D-4EDC-8FD3-EC632F11D43F}" srcId="{5F96BB4E-478C-4885-8300-5BD0CCF7A235}" destId="{AD7831A2-A648-4251-82AD-E3902D270627}" srcOrd="2" destOrd="0" parTransId="{93CC16BC-4929-42D9-A44C-975BEC76C939}" sibTransId="{109EACD2-DEF3-4BC8-82E2-3F04A72EC7F2}"/>
    <dgm:cxn modelId="{69998024-1D2F-4961-8C72-8F5156F65C56}" type="presOf" srcId="{099A0D77-1CB5-4120-9669-055F7402EFED}" destId="{CBD4234E-ADF6-456F-8FA2-67AA7B06AA89}" srcOrd="0" destOrd="0" presId="urn:microsoft.com/office/officeart/2005/8/layout/vProcess5"/>
    <dgm:cxn modelId="{F9B86392-316C-4246-833F-5866D96AF1DD}" type="presOf" srcId="{0802330F-064B-4AA4-97F9-E667F62E80D7}" destId="{9BAEFC83-95A3-4C75-802D-7520148B39DE}" srcOrd="0" destOrd="0" presId="urn:microsoft.com/office/officeart/2005/8/layout/vProcess5"/>
    <dgm:cxn modelId="{465D3B25-3071-450C-A0CE-1397D8C38BD3}" type="presOf" srcId="{2BF2213A-E931-4364-A1AA-2B5898AF84F1}" destId="{E409A09E-B4BE-4318-9A3F-15267C297131}" srcOrd="0" destOrd="0" presId="urn:microsoft.com/office/officeart/2005/8/layout/vProcess5"/>
    <dgm:cxn modelId="{C86EC4A5-732D-4D3B-A5E9-E82137B617BB}" type="presOf" srcId="{F0A50B8E-F862-4092-BAB9-13480071879A}" destId="{C2F71C01-C06F-4AB9-9428-DF0D179DA73C}" srcOrd="0" destOrd="0" presId="urn:microsoft.com/office/officeart/2005/8/layout/vProcess5"/>
    <dgm:cxn modelId="{9E61E2A0-0E07-4FA9-923D-AE34D7F565D0}" type="presOf" srcId="{F44D20CC-9D90-4E74-9DD6-BF925B977552}" destId="{85707FA0-224A-46E0-A176-85E9FBF46429}" srcOrd="0" destOrd="0" presId="urn:microsoft.com/office/officeart/2005/8/layout/vProcess5"/>
    <dgm:cxn modelId="{2A98CAA8-1BF7-452E-AF59-3597CEDEFDC7}" type="presOf" srcId="{109EACD2-DEF3-4BC8-82E2-3F04A72EC7F2}" destId="{49B34D4F-C66A-4142-83E3-74C30D1052E9}" srcOrd="0" destOrd="0" presId="urn:microsoft.com/office/officeart/2005/8/layout/vProcess5"/>
    <dgm:cxn modelId="{AB2D4A80-586E-466F-A8A1-D583EDD5DF32}" type="presOf" srcId="{CBECCA0E-C8A2-4DD1-B5D0-A97581A831AE}" destId="{CCCE591B-9E05-4080-937C-735DB7F2FC75}" srcOrd="0" destOrd="0" presId="urn:microsoft.com/office/officeart/2005/8/layout/vProcess5"/>
    <dgm:cxn modelId="{F96AA57A-FE59-4920-8809-F3893760252C}" type="presParOf" srcId="{E08734EE-C6E3-4BE4-A925-C8583160525C}" destId="{866082B9-87E8-45D1-ACC4-C5F9144B646B}" srcOrd="0" destOrd="0" presId="urn:microsoft.com/office/officeart/2005/8/layout/vProcess5"/>
    <dgm:cxn modelId="{C18C6E6F-F7D6-429A-97D0-0B2C2A5C173F}" type="presParOf" srcId="{E08734EE-C6E3-4BE4-A925-C8583160525C}" destId="{C2F71C01-C06F-4AB9-9428-DF0D179DA73C}" srcOrd="1" destOrd="0" presId="urn:microsoft.com/office/officeart/2005/8/layout/vProcess5"/>
    <dgm:cxn modelId="{A7751D9F-FAFC-4EB3-BA7E-11A320ACA375}" type="presParOf" srcId="{E08734EE-C6E3-4BE4-A925-C8583160525C}" destId="{9BAEFC83-95A3-4C75-802D-7520148B39DE}" srcOrd="2" destOrd="0" presId="urn:microsoft.com/office/officeart/2005/8/layout/vProcess5"/>
    <dgm:cxn modelId="{58FC397A-F5E1-4929-8FE0-2A3ED7D93695}" type="presParOf" srcId="{E08734EE-C6E3-4BE4-A925-C8583160525C}" destId="{47A3CCD2-60C6-4342-96A2-F23CB5C3CFAE}" srcOrd="3" destOrd="0" presId="urn:microsoft.com/office/officeart/2005/8/layout/vProcess5"/>
    <dgm:cxn modelId="{56172B54-3E4D-497B-842D-1EC9458EE7B4}" type="presParOf" srcId="{E08734EE-C6E3-4BE4-A925-C8583160525C}" destId="{CBD4234E-ADF6-456F-8FA2-67AA7B06AA89}" srcOrd="4" destOrd="0" presId="urn:microsoft.com/office/officeart/2005/8/layout/vProcess5"/>
    <dgm:cxn modelId="{7FE96518-BD72-432B-8675-9A3550EB39C0}" type="presParOf" srcId="{E08734EE-C6E3-4BE4-A925-C8583160525C}" destId="{CCCE591B-9E05-4080-937C-735DB7F2FC75}" srcOrd="5" destOrd="0" presId="urn:microsoft.com/office/officeart/2005/8/layout/vProcess5"/>
    <dgm:cxn modelId="{F52CB88E-5CF6-4B96-ACD1-212E73642637}" type="presParOf" srcId="{E08734EE-C6E3-4BE4-A925-C8583160525C}" destId="{9B633987-C44A-4E41-878B-0AABB5BEE90B}" srcOrd="6" destOrd="0" presId="urn:microsoft.com/office/officeart/2005/8/layout/vProcess5"/>
    <dgm:cxn modelId="{5BF7D4E8-0CB4-42C4-8617-B13FF2D43433}" type="presParOf" srcId="{E08734EE-C6E3-4BE4-A925-C8583160525C}" destId="{E409A09E-B4BE-4318-9A3F-15267C297131}" srcOrd="7" destOrd="0" presId="urn:microsoft.com/office/officeart/2005/8/layout/vProcess5"/>
    <dgm:cxn modelId="{62C7B09F-91FC-4018-A3C2-DBC3ECB2B1AE}" type="presParOf" srcId="{E08734EE-C6E3-4BE4-A925-C8583160525C}" destId="{49B34D4F-C66A-4142-83E3-74C30D1052E9}" srcOrd="8" destOrd="0" presId="urn:microsoft.com/office/officeart/2005/8/layout/vProcess5"/>
    <dgm:cxn modelId="{C76D13C0-B38E-49F3-BB22-83C7EC507C70}" type="presParOf" srcId="{E08734EE-C6E3-4BE4-A925-C8583160525C}" destId="{85707FA0-224A-46E0-A176-85E9FBF46429}" srcOrd="9" destOrd="0" presId="urn:microsoft.com/office/officeart/2005/8/layout/vProcess5"/>
    <dgm:cxn modelId="{36C3E76A-D2B6-4954-818F-4A2F7D545AEA}" type="presParOf" srcId="{E08734EE-C6E3-4BE4-A925-C8583160525C}" destId="{3CF1540B-FC51-4619-941A-4634317FAABA}" srcOrd="10" destOrd="0" presId="urn:microsoft.com/office/officeart/2005/8/layout/vProcess5"/>
    <dgm:cxn modelId="{9EAFECBE-EBAB-4D48-96C6-6712FC10D11B}" type="presParOf" srcId="{E08734EE-C6E3-4BE4-A925-C8583160525C}" destId="{175EC9C1-304A-44C2-99EB-D7CC6A03D6C4}" srcOrd="11" destOrd="0" presId="urn:microsoft.com/office/officeart/2005/8/layout/vProcess5"/>
    <dgm:cxn modelId="{789A1C2A-ABE1-4569-9197-C656B384C88D}" type="presParOf" srcId="{E08734EE-C6E3-4BE4-A925-C8583160525C}" destId="{5B6010DA-6880-49F6-AED8-6BC4D7FDB3DC}" srcOrd="12" destOrd="0" presId="urn:microsoft.com/office/officeart/2005/8/layout/vProcess5"/>
    <dgm:cxn modelId="{29541D4E-2CF4-43D7-A953-F872E65DA95D}" type="presParOf" srcId="{E08734EE-C6E3-4BE4-A925-C8583160525C}" destId="{D2E764C8-97AF-49B4-BFB0-C2700D4DF3AB}" srcOrd="13" destOrd="0" presId="urn:microsoft.com/office/officeart/2005/8/layout/vProcess5"/>
    <dgm:cxn modelId="{72331010-440C-4517-83C2-3E9BA44C1A38}" type="presParOf" srcId="{E08734EE-C6E3-4BE4-A925-C8583160525C}" destId="{0757A6A4-AF8C-416A-BE3E-B176EA33095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8DC16-E95A-446A-B3A7-A0D11A9D7489}" type="doc">
      <dgm:prSet loTypeId="urn:microsoft.com/office/officeart/2005/8/layout/process3" loCatId="process" qsTypeId="urn:microsoft.com/office/officeart/2005/8/quickstyle/3d3" qsCatId="3D" csTypeId="urn:microsoft.com/office/officeart/2005/8/colors/accent0_3" csCatId="mainScheme" phldr="1"/>
      <dgm:spPr/>
    </dgm:pt>
    <dgm:pt modelId="{88111899-0378-4944-BB19-055F0F2DA341}">
      <dgm:prSet phldrT="[Text]" custT="1"/>
      <dgm:spPr>
        <a:solidFill>
          <a:srgbClr val="FAF644"/>
        </a:solidFill>
      </dgm:spPr>
      <dgm:t>
        <a:bodyPr/>
        <a:lstStyle/>
        <a:p>
          <a:r>
            <a:rPr lang="en-US" sz="2000" b="1" smtClean="0">
              <a:solidFill>
                <a:schemeClr val="tx1"/>
              </a:solidFill>
            </a:rPr>
            <a:t>EDA + Feature Engineering &amp; Selection </a:t>
          </a:r>
          <a:endParaRPr lang="en-US" sz="2000" b="1" dirty="0">
            <a:solidFill>
              <a:schemeClr val="tx1"/>
            </a:solidFill>
          </a:endParaRPr>
        </a:p>
      </dgm:t>
    </dgm:pt>
    <dgm:pt modelId="{C144F9D0-33EC-489A-8658-70002D94D711}" type="parTrans" cxnId="{A6749DA0-D357-4B8F-916D-602919CC73A4}">
      <dgm:prSet/>
      <dgm:spPr/>
      <dgm:t>
        <a:bodyPr/>
        <a:lstStyle/>
        <a:p>
          <a:endParaRPr lang="en-US">
            <a:solidFill>
              <a:schemeClr val="bg1"/>
            </a:solidFill>
          </a:endParaRPr>
        </a:p>
      </dgm:t>
    </dgm:pt>
    <dgm:pt modelId="{B15FB4A9-953E-4461-A97C-234FBBFDD460}" type="sibTrans" cxnId="{A6749DA0-D357-4B8F-916D-602919CC73A4}">
      <dgm:prSet/>
      <dgm:spPr/>
      <dgm:t>
        <a:bodyPr/>
        <a:lstStyle/>
        <a:p>
          <a:endParaRPr lang="en-US">
            <a:solidFill>
              <a:schemeClr val="bg1"/>
            </a:solidFill>
          </a:endParaRPr>
        </a:p>
      </dgm:t>
    </dgm:pt>
    <dgm:pt modelId="{E2AAA7B2-C4B0-4E4D-82B4-15CB75DF3ADF}">
      <dgm:prSet phldrT="[Text]" custT="1"/>
      <dgm:spPr>
        <a:solidFill>
          <a:srgbClr val="FAF644"/>
        </a:solidFill>
      </dgm:spPr>
      <dgm:t>
        <a:bodyPr/>
        <a:lstStyle/>
        <a:p>
          <a:r>
            <a:rPr lang="en-US" sz="2000" b="1" dirty="0" smtClean="0">
              <a:solidFill>
                <a:schemeClr val="tx1"/>
              </a:solidFill>
            </a:rPr>
            <a:t>Train, Validate and Test Models &amp; Model Selection</a:t>
          </a:r>
          <a:endParaRPr lang="en-US" sz="2000" b="1" dirty="0">
            <a:solidFill>
              <a:schemeClr val="tx1"/>
            </a:solidFill>
          </a:endParaRPr>
        </a:p>
      </dgm:t>
    </dgm:pt>
    <dgm:pt modelId="{506EE9D9-33CE-44A6-83EF-D54CF2B7B91D}" type="parTrans" cxnId="{7BE6B759-5A02-49BF-A5FF-6D40CAC31B50}">
      <dgm:prSet/>
      <dgm:spPr/>
      <dgm:t>
        <a:bodyPr/>
        <a:lstStyle/>
        <a:p>
          <a:endParaRPr lang="en-US">
            <a:solidFill>
              <a:schemeClr val="bg1"/>
            </a:solidFill>
          </a:endParaRPr>
        </a:p>
      </dgm:t>
    </dgm:pt>
    <dgm:pt modelId="{80301971-8861-47E0-8464-D8262E882D08}" type="sibTrans" cxnId="{7BE6B759-5A02-49BF-A5FF-6D40CAC31B50}">
      <dgm:prSet/>
      <dgm:spPr/>
      <dgm:t>
        <a:bodyPr/>
        <a:lstStyle/>
        <a:p>
          <a:endParaRPr lang="en-US">
            <a:solidFill>
              <a:schemeClr val="bg1"/>
            </a:solidFill>
          </a:endParaRPr>
        </a:p>
      </dgm:t>
    </dgm:pt>
    <dgm:pt modelId="{A448824F-6D69-4BF4-BF2B-2CCCECD3807E}">
      <dgm:prSet phldrT="[Text]" custT="1"/>
      <dgm:spPr>
        <a:solidFill>
          <a:srgbClr val="FAF644"/>
        </a:solidFill>
      </dgm:spPr>
      <dgm:t>
        <a:bodyPr/>
        <a:lstStyle/>
        <a:p>
          <a:r>
            <a:rPr lang="en-US" sz="2000" b="1" smtClean="0">
              <a:solidFill>
                <a:schemeClr val="tx1"/>
              </a:solidFill>
            </a:rPr>
            <a:t>Evaluation</a:t>
          </a:r>
          <a:r>
            <a:rPr lang="en-US" sz="2000" b="1" baseline="0" smtClean="0">
              <a:solidFill>
                <a:schemeClr val="tx1"/>
              </a:solidFill>
            </a:rPr>
            <a:t> of Chosen Model</a:t>
          </a:r>
          <a:endParaRPr lang="en-US" sz="2000" b="1" dirty="0">
            <a:solidFill>
              <a:schemeClr val="tx1"/>
            </a:solidFill>
          </a:endParaRPr>
        </a:p>
      </dgm:t>
    </dgm:pt>
    <dgm:pt modelId="{46AB9625-72F1-4B97-8449-FC88A4C53155}" type="parTrans" cxnId="{E38C7023-2E4E-46A1-BA85-FBC7610769A0}">
      <dgm:prSet/>
      <dgm:spPr/>
      <dgm:t>
        <a:bodyPr/>
        <a:lstStyle/>
        <a:p>
          <a:endParaRPr lang="en-US">
            <a:solidFill>
              <a:schemeClr val="bg1"/>
            </a:solidFill>
          </a:endParaRPr>
        </a:p>
      </dgm:t>
    </dgm:pt>
    <dgm:pt modelId="{2496FF54-37B6-4EDF-96EE-DDFAF0C42479}" type="sibTrans" cxnId="{E38C7023-2E4E-46A1-BA85-FBC7610769A0}">
      <dgm:prSet/>
      <dgm:spPr/>
      <dgm:t>
        <a:bodyPr/>
        <a:lstStyle/>
        <a:p>
          <a:endParaRPr lang="en-US">
            <a:solidFill>
              <a:schemeClr val="bg1"/>
            </a:solidFill>
          </a:endParaRPr>
        </a:p>
      </dgm:t>
    </dgm:pt>
    <dgm:pt modelId="{7BF610DF-E2B1-4AC3-8AB2-A2E9FF62270F}">
      <dgm:prSet custT="1"/>
      <dgm:spPr/>
      <dgm:t>
        <a:bodyPr anchor="ctr"/>
        <a:lstStyle/>
        <a:p>
          <a:r>
            <a:rPr lang="en-US" sz="2000" dirty="0" smtClean="0"/>
            <a:t>Drop outliers, duplicate, correlated features</a:t>
          </a:r>
          <a:endParaRPr lang="en-US" sz="2000" dirty="0"/>
        </a:p>
      </dgm:t>
    </dgm:pt>
    <dgm:pt modelId="{F90A78CE-8F8F-4A68-9BB2-34BB3637B4BD}" type="parTrans" cxnId="{24F25BA7-7BA8-4796-ABE8-0AA7AFCF8A30}">
      <dgm:prSet/>
      <dgm:spPr/>
      <dgm:t>
        <a:bodyPr/>
        <a:lstStyle/>
        <a:p>
          <a:endParaRPr lang="en-US">
            <a:solidFill>
              <a:schemeClr val="bg1"/>
            </a:solidFill>
          </a:endParaRPr>
        </a:p>
      </dgm:t>
    </dgm:pt>
    <dgm:pt modelId="{0528EC96-8C11-4D08-BEBE-6D736F79B449}" type="sibTrans" cxnId="{24F25BA7-7BA8-4796-ABE8-0AA7AFCF8A30}">
      <dgm:prSet/>
      <dgm:spPr/>
      <dgm:t>
        <a:bodyPr/>
        <a:lstStyle/>
        <a:p>
          <a:endParaRPr lang="en-US">
            <a:solidFill>
              <a:schemeClr val="bg1"/>
            </a:solidFill>
          </a:endParaRPr>
        </a:p>
      </dgm:t>
    </dgm:pt>
    <dgm:pt modelId="{E4841498-11F2-4DB2-AD51-81E5CC88AB93}">
      <dgm:prSet custT="1"/>
      <dgm:spPr/>
      <dgm:t>
        <a:bodyPr anchor="ctr"/>
        <a:lstStyle/>
        <a:p>
          <a:r>
            <a:rPr lang="en-US" sz="2000" dirty="0" smtClean="0"/>
            <a:t>Calculated Body Mass Index (BMI) </a:t>
          </a:r>
          <a:endParaRPr lang="en-US" sz="2000" dirty="0"/>
        </a:p>
      </dgm:t>
    </dgm:pt>
    <dgm:pt modelId="{79848D3F-FB3A-4066-95F0-1C2421E94089}" type="parTrans" cxnId="{F9451739-18EB-49E7-9023-A314EEF0E4B7}">
      <dgm:prSet/>
      <dgm:spPr/>
      <dgm:t>
        <a:bodyPr/>
        <a:lstStyle/>
        <a:p>
          <a:endParaRPr lang="en-US">
            <a:solidFill>
              <a:schemeClr val="bg1"/>
            </a:solidFill>
          </a:endParaRPr>
        </a:p>
      </dgm:t>
    </dgm:pt>
    <dgm:pt modelId="{49A7F18B-40B9-480E-A281-C58D90A35F53}" type="sibTrans" cxnId="{F9451739-18EB-49E7-9023-A314EEF0E4B7}">
      <dgm:prSet/>
      <dgm:spPr/>
      <dgm:t>
        <a:bodyPr/>
        <a:lstStyle/>
        <a:p>
          <a:endParaRPr lang="en-US">
            <a:solidFill>
              <a:schemeClr val="bg1"/>
            </a:solidFill>
          </a:endParaRPr>
        </a:p>
      </dgm:t>
    </dgm:pt>
    <dgm:pt modelId="{018438CA-94B7-450A-83B8-005D24F02461}">
      <dgm:prSet custT="1"/>
      <dgm:spPr/>
      <dgm:t>
        <a:bodyPr anchor="ctr"/>
        <a:lstStyle/>
        <a:p>
          <a:r>
            <a:rPr lang="en-US" sz="2000" dirty="0" smtClean="0"/>
            <a:t>Use RandomForest for feature selection</a:t>
          </a:r>
          <a:endParaRPr lang="en-US" sz="2000" dirty="0"/>
        </a:p>
      </dgm:t>
    </dgm:pt>
    <dgm:pt modelId="{DFD04919-F132-48A7-8880-6E5F0D600DD6}" type="parTrans" cxnId="{5E57503C-2497-4C95-8E17-D548D6BE0C9A}">
      <dgm:prSet/>
      <dgm:spPr/>
      <dgm:t>
        <a:bodyPr/>
        <a:lstStyle/>
        <a:p>
          <a:endParaRPr lang="en-US">
            <a:solidFill>
              <a:schemeClr val="bg1"/>
            </a:solidFill>
          </a:endParaRPr>
        </a:p>
      </dgm:t>
    </dgm:pt>
    <dgm:pt modelId="{F6C5E0C3-8DC6-4BB6-A096-6334E1104768}" type="sibTrans" cxnId="{5E57503C-2497-4C95-8E17-D548D6BE0C9A}">
      <dgm:prSet/>
      <dgm:spPr/>
      <dgm:t>
        <a:bodyPr/>
        <a:lstStyle/>
        <a:p>
          <a:endParaRPr lang="en-US">
            <a:solidFill>
              <a:schemeClr val="bg1"/>
            </a:solidFill>
          </a:endParaRPr>
        </a:p>
      </dgm:t>
    </dgm:pt>
    <dgm:pt modelId="{A5FF76BD-F17D-47F6-A7A2-DC085F2F630E}">
      <dgm:prSet custT="1"/>
      <dgm:spPr/>
      <dgm:t>
        <a:bodyPr anchor="ctr"/>
        <a:lstStyle/>
        <a:p>
          <a:r>
            <a:rPr lang="en-US" sz="2000" dirty="0" smtClean="0"/>
            <a:t>Use RandomSearch CV (CV=5) to tune  hyper-parameters (except Naive Bayes)</a:t>
          </a:r>
          <a:endParaRPr lang="en-US" sz="2000" dirty="0"/>
        </a:p>
      </dgm:t>
    </dgm:pt>
    <dgm:pt modelId="{FB72CC51-B86A-4660-A747-2FC2C783A890}" type="parTrans" cxnId="{DF61BF55-9555-43CA-B848-E06599A502BD}">
      <dgm:prSet/>
      <dgm:spPr/>
      <dgm:t>
        <a:bodyPr/>
        <a:lstStyle/>
        <a:p>
          <a:endParaRPr lang="en-US">
            <a:solidFill>
              <a:schemeClr val="bg1"/>
            </a:solidFill>
          </a:endParaRPr>
        </a:p>
      </dgm:t>
    </dgm:pt>
    <dgm:pt modelId="{55EFECDE-DD0B-4417-A6D8-F57924140B32}" type="sibTrans" cxnId="{DF61BF55-9555-43CA-B848-E06599A502BD}">
      <dgm:prSet/>
      <dgm:spPr/>
      <dgm:t>
        <a:bodyPr/>
        <a:lstStyle/>
        <a:p>
          <a:endParaRPr lang="en-US">
            <a:solidFill>
              <a:schemeClr val="bg1"/>
            </a:solidFill>
          </a:endParaRPr>
        </a:p>
      </dgm:t>
    </dgm:pt>
    <dgm:pt modelId="{F2710A76-88CD-4D0F-8E87-FA19E3F0EA55}">
      <dgm:prSet custT="1"/>
      <dgm:spPr/>
      <dgm:t>
        <a:bodyPr anchor="ctr"/>
        <a:lstStyle/>
        <a:p>
          <a:r>
            <a:rPr lang="en-US" sz="2000" dirty="0" smtClean="0"/>
            <a:t>Comparison: Accuracy, ROC-AUC score, Log-loss and F1-score </a:t>
          </a:r>
          <a:endParaRPr lang="en-US" sz="2000" dirty="0"/>
        </a:p>
      </dgm:t>
    </dgm:pt>
    <dgm:pt modelId="{5BD08585-761F-4BBC-AFC0-17587413DE88}" type="parTrans" cxnId="{E40BBB24-4020-43D7-B596-5E3AC50E88BA}">
      <dgm:prSet/>
      <dgm:spPr/>
      <dgm:t>
        <a:bodyPr/>
        <a:lstStyle/>
        <a:p>
          <a:endParaRPr lang="en-US">
            <a:solidFill>
              <a:schemeClr val="bg1"/>
            </a:solidFill>
          </a:endParaRPr>
        </a:p>
      </dgm:t>
    </dgm:pt>
    <dgm:pt modelId="{FB097F45-DD2D-46B1-9E65-133707075C44}" type="sibTrans" cxnId="{E40BBB24-4020-43D7-B596-5E3AC50E88BA}">
      <dgm:prSet/>
      <dgm:spPr/>
      <dgm:t>
        <a:bodyPr/>
        <a:lstStyle/>
        <a:p>
          <a:endParaRPr lang="en-US">
            <a:solidFill>
              <a:schemeClr val="bg1"/>
            </a:solidFill>
          </a:endParaRPr>
        </a:p>
      </dgm:t>
    </dgm:pt>
    <dgm:pt modelId="{DBFFE231-FA66-4272-94A6-1E1AC41D8C95}">
      <dgm:prSet custT="1"/>
      <dgm:spPr/>
      <dgm:t>
        <a:bodyPr anchor="ctr"/>
        <a:lstStyle/>
        <a:p>
          <a:r>
            <a:rPr lang="en-US" sz="2000" dirty="0" smtClean="0"/>
            <a:t>Confusion matrix</a:t>
          </a:r>
          <a:endParaRPr lang="en-US" sz="2000" dirty="0"/>
        </a:p>
      </dgm:t>
    </dgm:pt>
    <dgm:pt modelId="{A57A409C-D22E-4FC0-A51B-9E9D9330482A}" type="parTrans" cxnId="{02238802-F49C-489C-96FB-E508E702ADC5}">
      <dgm:prSet/>
      <dgm:spPr/>
      <dgm:t>
        <a:bodyPr/>
        <a:lstStyle/>
        <a:p>
          <a:endParaRPr lang="en-US">
            <a:solidFill>
              <a:schemeClr val="bg1"/>
            </a:solidFill>
          </a:endParaRPr>
        </a:p>
      </dgm:t>
    </dgm:pt>
    <dgm:pt modelId="{77788ADB-FCA9-4F78-B1C6-DDE4090C5C46}" type="sibTrans" cxnId="{02238802-F49C-489C-96FB-E508E702ADC5}">
      <dgm:prSet/>
      <dgm:spPr/>
      <dgm:t>
        <a:bodyPr/>
        <a:lstStyle/>
        <a:p>
          <a:endParaRPr lang="en-US">
            <a:solidFill>
              <a:schemeClr val="bg1"/>
            </a:solidFill>
          </a:endParaRPr>
        </a:p>
      </dgm:t>
    </dgm:pt>
    <dgm:pt modelId="{F0FDE551-1AFF-4A04-8D42-254E8C0090C4}">
      <dgm:prSet custT="1"/>
      <dgm:spPr/>
      <dgm:t>
        <a:bodyPr anchor="ctr"/>
        <a:lstStyle/>
        <a:p>
          <a:r>
            <a:rPr lang="en-US" sz="2000" dirty="0" smtClean="0"/>
            <a:t>Model Performance </a:t>
          </a:r>
          <a:endParaRPr lang="en-US" sz="2000" dirty="0"/>
        </a:p>
      </dgm:t>
    </dgm:pt>
    <dgm:pt modelId="{D1EF6E32-9499-4365-B6EA-958548059929}" type="parTrans" cxnId="{00B8BAB4-89FE-4F68-B209-5FBA8994DB6B}">
      <dgm:prSet/>
      <dgm:spPr/>
      <dgm:t>
        <a:bodyPr/>
        <a:lstStyle/>
        <a:p>
          <a:endParaRPr lang="en-US">
            <a:solidFill>
              <a:schemeClr val="bg1"/>
            </a:solidFill>
          </a:endParaRPr>
        </a:p>
      </dgm:t>
    </dgm:pt>
    <dgm:pt modelId="{BEE5D6B4-F8D3-4661-A174-5E6E7C7AEDCC}" type="sibTrans" cxnId="{00B8BAB4-89FE-4F68-B209-5FBA8994DB6B}">
      <dgm:prSet/>
      <dgm:spPr/>
      <dgm:t>
        <a:bodyPr/>
        <a:lstStyle/>
        <a:p>
          <a:endParaRPr lang="en-US">
            <a:solidFill>
              <a:schemeClr val="bg1"/>
            </a:solidFill>
          </a:endParaRPr>
        </a:p>
      </dgm:t>
    </dgm:pt>
    <dgm:pt modelId="{E4ABF46F-6AB2-4B41-8144-A936E860DEB4}">
      <dgm:prSet custT="1"/>
      <dgm:spPr/>
      <dgm:t>
        <a:bodyPr anchor="ctr"/>
        <a:lstStyle/>
        <a:p>
          <a:r>
            <a:rPr lang="en-US" sz="2000" dirty="0" smtClean="0"/>
            <a:t>ROC curve</a:t>
          </a:r>
          <a:endParaRPr lang="en-US" sz="2000" dirty="0"/>
        </a:p>
      </dgm:t>
    </dgm:pt>
    <dgm:pt modelId="{42BB2F9A-951F-4495-A1AC-99EBD8957167}" type="parTrans" cxnId="{B83F29F5-1BF9-4ABB-9E28-22C784B9AB5F}">
      <dgm:prSet/>
      <dgm:spPr/>
      <dgm:t>
        <a:bodyPr/>
        <a:lstStyle/>
        <a:p>
          <a:endParaRPr lang="en-US"/>
        </a:p>
      </dgm:t>
    </dgm:pt>
    <dgm:pt modelId="{47EC32C6-56F4-4D26-B6B7-5C8E65676FF4}" type="sibTrans" cxnId="{B83F29F5-1BF9-4ABB-9E28-22C784B9AB5F}">
      <dgm:prSet/>
      <dgm:spPr/>
      <dgm:t>
        <a:bodyPr/>
        <a:lstStyle/>
        <a:p>
          <a:endParaRPr lang="en-US"/>
        </a:p>
      </dgm:t>
    </dgm:pt>
    <dgm:pt modelId="{E887C0F7-BFCA-4C32-B9E6-3A01E93DFC92}">
      <dgm:prSet custT="1"/>
      <dgm:spPr/>
      <dgm:t>
        <a:bodyPr anchor="ctr"/>
        <a:lstStyle/>
        <a:p>
          <a:r>
            <a:rPr lang="en-US" sz="2000" dirty="0" smtClean="0"/>
            <a:t>Precision &amp; Recall Graph </a:t>
          </a:r>
          <a:endParaRPr lang="en-US" sz="2000" dirty="0"/>
        </a:p>
      </dgm:t>
    </dgm:pt>
    <dgm:pt modelId="{D9C99B42-76B4-4BC3-920A-32DFB95E3095}" type="parTrans" cxnId="{E692D1C5-421A-433D-999B-561947D233C6}">
      <dgm:prSet/>
      <dgm:spPr/>
      <dgm:t>
        <a:bodyPr/>
        <a:lstStyle/>
        <a:p>
          <a:endParaRPr lang="en-US"/>
        </a:p>
      </dgm:t>
    </dgm:pt>
    <dgm:pt modelId="{FE7CFA32-706F-410F-8100-9CCE343B2AC5}" type="sibTrans" cxnId="{E692D1C5-421A-433D-999B-561947D233C6}">
      <dgm:prSet/>
      <dgm:spPr/>
      <dgm:t>
        <a:bodyPr/>
        <a:lstStyle/>
        <a:p>
          <a:endParaRPr lang="en-US"/>
        </a:p>
      </dgm:t>
    </dgm:pt>
    <dgm:pt modelId="{E0E6ACD4-F443-4066-9F85-F37BAB598ACA}" type="pres">
      <dgm:prSet presAssocID="{FD98DC16-E95A-446A-B3A7-A0D11A9D7489}" presName="linearFlow" presStyleCnt="0">
        <dgm:presLayoutVars>
          <dgm:dir/>
          <dgm:animLvl val="lvl"/>
          <dgm:resizeHandles val="exact"/>
        </dgm:presLayoutVars>
      </dgm:prSet>
      <dgm:spPr/>
    </dgm:pt>
    <dgm:pt modelId="{D8A62B41-3F66-493B-BE43-0DC7C744322D}" type="pres">
      <dgm:prSet presAssocID="{88111899-0378-4944-BB19-055F0F2DA341}" presName="composite" presStyleCnt="0"/>
      <dgm:spPr/>
    </dgm:pt>
    <dgm:pt modelId="{2E7624AD-4FCD-45EA-9C60-21737645DF5D}" type="pres">
      <dgm:prSet presAssocID="{88111899-0378-4944-BB19-055F0F2DA341}" presName="parTx" presStyleLbl="node1" presStyleIdx="0" presStyleCnt="3">
        <dgm:presLayoutVars>
          <dgm:chMax val="0"/>
          <dgm:chPref val="0"/>
          <dgm:bulletEnabled val="1"/>
        </dgm:presLayoutVars>
      </dgm:prSet>
      <dgm:spPr/>
      <dgm:t>
        <a:bodyPr/>
        <a:lstStyle/>
        <a:p>
          <a:endParaRPr lang="en-US"/>
        </a:p>
      </dgm:t>
    </dgm:pt>
    <dgm:pt modelId="{352A8115-5813-47B0-A5E0-E4230B281DD7}" type="pres">
      <dgm:prSet presAssocID="{88111899-0378-4944-BB19-055F0F2DA341}" presName="parSh" presStyleLbl="node1" presStyleIdx="0" presStyleCnt="3"/>
      <dgm:spPr/>
      <dgm:t>
        <a:bodyPr/>
        <a:lstStyle/>
        <a:p>
          <a:endParaRPr lang="en-US"/>
        </a:p>
      </dgm:t>
    </dgm:pt>
    <dgm:pt modelId="{C305BB6F-B153-40F5-B076-D26CE715A71F}" type="pres">
      <dgm:prSet presAssocID="{88111899-0378-4944-BB19-055F0F2DA341}" presName="desTx" presStyleLbl="fgAcc1" presStyleIdx="0" presStyleCnt="3">
        <dgm:presLayoutVars>
          <dgm:bulletEnabled val="1"/>
        </dgm:presLayoutVars>
      </dgm:prSet>
      <dgm:spPr/>
      <dgm:t>
        <a:bodyPr/>
        <a:lstStyle/>
        <a:p>
          <a:endParaRPr lang="en-US"/>
        </a:p>
      </dgm:t>
    </dgm:pt>
    <dgm:pt modelId="{B297CA85-0C76-4AEB-9BD7-7AAA7337756C}" type="pres">
      <dgm:prSet presAssocID="{B15FB4A9-953E-4461-A97C-234FBBFDD460}" presName="sibTrans" presStyleLbl="sibTrans2D1" presStyleIdx="0" presStyleCnt="2"/>
      <dgm:spPr/>
      <dgm:t>
        <a:bodyPr/>
        <a:lstStyle/>
        <a:p>
          <a:endParaRPr lang="en-US"/>
        </a:p>
      </dgm:t>
    </dgm:pt>
    <dgm:pt modelId="{908106E9-A697-4FC0-83D9-4DBC212FCF72}" type="pres">
      <dgm:prSet presAssocID="{B15FB4A9-953E-4461-A97C-234FBBFDD460}" presName="connTx" presStyleLbl="sibTrans2D1" presStyleIdx="0" presStyleCnt="2"/>
      <dgm:spPr/>
      <dgm:t>
        <a:bodyPr/>
        <a:lstStyle/>
        <a:p>
          <a:endParaRPr lang="en-US"/>
        </a:p>
      </dgm:t>
    </dgm:pt>
    <dgm:pt modelId="{6476D7D5-6D56-4547-9ECC-9F157F76E2B5}" type="pres">
      <dgm:prSet presAssocID="{E2AAA7B2-C4B0-4E4D-82B4-15CB75DF3ADF}" presName="composite" presStyleCnt="0"/>
      <dgm:spPr/>
    </dgm:pt>
    <dgm:pt modelId="{A90FCD29-5033-47EE-ADFB-DA689E43A0CD}" type="pres">
      <dgm:prSet presAssocID="{E2AAA7B2-C4B0-4E4D-82B4-15CB75DF3ADF}" presName="parTx" presStyleLbl="node1" presStyleIdx="0" presStyleCnt="3">
        <dgm:presLayoutVars>
          <dgm:chMax val="0"/>
          <dgm:chPref val="0"/>
          <dgm:bulletEnabled val="1"/>
        </dgm:presLayoutVars>
      </dgm:prSet>
      <dgm:spPr/>
      <dgm:t>
        <a:bodyPr/>
        <a:lstStyle/>
        <a:p>
          <a:endParaRPr lang="en-US"/>
        </a:p>
      </dgm:t>
    </dgm:pt>
    <dgm:pt modelId="{50E220D6-EDEF-40DE-9E3D-6A00D170602E}" type="pres">
      <dgm:prSet presAssocID="{E2AAA7B2-C4B0-4E4D-82B4-15CB75DF3ADF}" presName="parSh" presStyleLbl="node1" presStyleIdx="1" presStyleCnt="3"/>
      <dgm:spPr/>
      <dgm:t>
        <a:bodyPr/>
        <a:lstStyle/>
        <a:p>
          <a:endParaRPr lang="en-US"/>
        </a:p>
      </dgm:t>
    </dgm:pt>
    <dgm:pt modelId="{36354E31-62FC-47FD-9236-D5CE818DAEB6}" type="pres">
      <dgm:prSet presAssocID="{E2AAA7B2-C4B0-4E4D-82B4-15CB75DF3ADF}" presName="desTx" presStyleLbl="fgAcc1" presStyleIdx="1" presStyleCnt="3" custScaleY="100486">
        <dgm:presLayoutVars>
          <dgm:bulletEnabled val="1"/>
        </dgm:presLayoutVars>
      </dgm:prSet>
      <dgm:spPr/>
      <dgm:t>
        <a:bodyPr/>
        <a:lstStyle/>
        <a:p>
          <a:endParaRPr lang="en-US"/>
        </a:p>
      </dgm:t>
    </dgm:pt>
    <dgm:pt modelId="{A652F27A-B1B3-4FF5-9761-10860F61C538}" type="pres">
      <dgm:prSet presAssocID="{80301971-8861-47E0-8464-D8262E882D08}" presName="sibTrans" presStyleLbl="sibTrans2D1" presStyleIdx="1" presStyleCnt="2"/>
      <dgm:spPr/>
      <dgm:t>
        <a:bodyPr/>
        <a:lstStyle/>
        <a:p>
          <a:endParaRPr lang="en-US"/>
        </a:p>
      </dgm:t>
    </dgm:pt>
    <dgm:pt modelId="{C554D0A1-6031-4E0A-A108-ED07E394E992}" type="pres">
      <dgm:prSet presAssocID="{80301971-8861-47E0-8464-D8262E882D08}" presName="connTx" presStyleLbl="sibTrans2D1" presStyleIdx="1" presStyleCnt="2"/>
      <dgm:spPr/>
      <dgm:t>
        <a:bodyPr/>
        <a:lstStyle/>
        <a:p>
          <a:endParaRPr lang="en-US"/>
        </a:p>
      </dgm:t>
    </dgm:pt>
    <dgm:pt modelId="{16CEB88B-00A4-43B8-8E87-7EEF4790E563}" type="pres">
      <dgm:prSet presAssocID="{A448824F-6D69-4BF4-BF2B-2CCCECD3807E}" presName="composite" presStyleCnt="0"/>
      <dgm:spPr/>
    </dgm:pt>
    <dgm:pt modelId="{C2372751-7837-495F-A882-156CBA3D7B7F}" type="pres">
      <dgm:prSet presAssocID="{A448824F-6D69-4BF4-BF2B-2CCCECD3807E}" presName="parTx" presStyleLbl="node1" presStyleIdx="1" presStyleCnt="3">
        <dgm:presLayoutVars>
          <dgm:chMax val="0"/>
          <dgm:chPref val="0"/>
          <dgm:bulletEnabled val="1"/>
        </dgm:presLayoutVars>
      </dgm:prSet>
      <dgm:spPr/>
      <dgm:t>
        <a:bodyPr/>
        <a:lstStyle/>
        <a:p>
          <a:endParaRPr lang="en-US"/>
        </a:p>
      </dgm:t>
    </dgm:pt>
    <dgm:pt modelId="{D903A073-243E-4268-BC6C-314932A349AE}" type="pres">
      <dgm:prSet presAssocID="{A448824F-6D69-4BF4-BF2B-2CCCECD3807E}" presName="parSh" presStyleLbl="node1" presStyleIdx="2" presStyleCnt="3"/>
      <dgm:spPr/>
      <dgm:t>
        <a:bodyPr/>
        <a:lstStyle/>
        <a:p>
          <a:endParaRPr lang="en-US"/>
        </a:p>
      </dgm:t>
    </dgm:pt>
    <dgm:pt modelId="{F8767A88-DD04-4D05-87B2-CA12C183719F}" type="pres">
      <dgm:prSet presAssocID="{A448824F-6D69-4BF4-BF2B-2CCCECD3807E}" presName="desTx" presStyleLbl="fgAcc1" presStyleIdx="2" presStyleCnt="3">
        <dgm:presLayoutVars>
          <dgm:bulletEnabled val="1"/>
        </dgm:presLayoutVars>
      </dgm:prSet>
      <dgm:spPr/>
      <dgm:t>
        <a:bodyPr/>
        <a:lstStyle/>
        <a:p>
          <a:endParaRPr lang="en-US"/>
        </a:p>
      </dgm:t>
    </dgm:pt>
  </dgm:ptLst>
  <dgm:cxnLst>
    <dgm:cxn modelId="{F9451739-18EB-49E7-9023-A314EEF0E4B7}" srcId="{88111899-0378-4944-BB19-055F0F2DA341}" destId="{E4841498-11F2-4DB2-AD51-81E5CC88AB93}" srcOrd="1" destOrd="0" parTransId="{79848D3F-FB3A-4066-95F0-1C2421E94089}" sibTransId="{49A7F18B-40B9-480E-A281-C58D90A35F53}"/>
    <dgm:cxn modelId="{552BFDFF-DDE5-453D-925A-370C82DBB86A}" type="presOf" srcId="{DBFFE231-FA66-4272-94A6-1E1AC41D8C95}" destId="{F8767A88-DD04-4D05-87B2-CA12C183719F}" srcOrd="0" destOrd="0" presId="urn:microsoft.com/office/officeart/2005/8/layout/process3"/>
    <dgm:cxn modelId="{24F25BA7-7BA8-4796-ABE8-0AA7AFCF8A30}" srcId="{88111899-0378-4944-BB19-055F0F2DA341}" destId="{7BF610DF-E2B1-4AC3-8AB2-A2E9FF62270F}" srcOrd="0" destOrd="0" parTransId="{F90A78CE-8F8F-4A68-9BB2-34BB3637B4BD}" sibTransId="{0528EC96-8C11-4D08-BEBE-6D736F79B449}"/>
    <dgm:cxn modelId="{DF61BF55-9555-43CA-B848-E06599A502BD}" srcId="{E2AAA7B2-C4B0-4E4D-82B4-15CB75DF3ADF}" destId="{A5FF76BD-F17D-47F6-A7A2-DC085F2F630E}" srcOrd="0" destOrd="0" parTransId="{FB72CC51-B86A-4660-A747-2FC2C783A890}" sibTransId="{55EFECDE-DD0B-4417-A6D8-F57924140B32}"/>
    <dgm:cxn modelId="{07D4B776-A20D-4C4F-982D-E05F5A878ED0}" type="presOf" srcId="{E4841498-11F2-4DB2-AD51-81E5CC88AB93}" destId="{C305BB6F-B153-40F5-B076-D26CE715A71F}" srcOrd="0" destOrd="1" presId="urn:microsoft.com/office/officeart/2005/8/layout/process3"/>
    <dgm:cxn modelId="{23BEB9B3-27FD-411B-9393-A548117A0E3C}" type="presOf" srcId="{A448824F-6D69-4BF4-BF2B-2CCCECD3807E}" destId="{D903A073-243E-4268-BC6C-314932A349AE}" srcOrd="1" destOrd="0" presId="urn:microsoft.com/office/officeart/2005/8/layout/process3"/>
    <dgm:cxn modelId="{3096DABB-D7E2-4BF5-9A71-B3DB92EC4EED}" type="presOf" srcId="{E887C0F7-BFCA-4C32-B9E6-3A01E93DFC92}" destId="{F8767A88-DD04-4D05-87B2-CA12C183719F}" srcOrd="0" destOrd="2" presId="urn:microsoft.com/office/officeart/2005/8/layout/process3"/>
    <dgm:cxn modelId="{B83F29F5-1BF9-4ABB-9E28-22C784B9AB5F}" srcId="{A448824F-6D69-4BF4-BF2B-2CCCECD3807E}" destId="{E4ABF46F-6AB2-4B41-8144-A936E860DEB4}" srcOrd="1" destOrd="0" parTransId="{42BB2F9A-951F-4495-A1AC-99EBD8957167}" sibTransId="{47EC32C6-56F4-4D26-B6B7-5C8E65676FF4}"/>
    <dgm:cxn modelId="{C54B0979-6A6E-4BBD-B3BE-FC266C65529D}" type="presOf" srcId="{7BF610DF-E2B1-4AC3-8AB2-A2E9FF62270F}" destId="{C305BB6F-B153-40F5-B076-D26CE715A71F}" srcOrd="0" destOrd="0" presId="urn:microsoft.com/office/officeart/2005/8/layout/process3"/>
    <dgm:cxn modelId="{1A657ACB-2D20-425A-A155-BD7DDB890AC8}" type="presOf" srcId="{88111899-0378-4944-BB19-055F0F2DA341}" destId="{2E7624AD-4FCD-45EA-9C60-21737645DF5D}" srcOrd="0" destOrd="0" presId="urn:microsoft.com/office/officeart/2005/8/layout/process3"/>
    <dgm:cxn modelId="{CBD38F88-E601-49F9-ACD1-B7E489C26846}" type="presOf" srcId="{88111899-0378-4944-BB19-055F0F2DA341}" destId="{352A8115-5813-47B0-A5E0-E4230B281DD7}" srcOrd="1" destOrd="0" presId="urn:microsoft.com/office/officeart/2005/8/layout/process3"/>
    <dgm:cxn modelId="{A28BADA2-500A-465D-BEB0-5557FA4C3A3D}" type="presOf" srcId="{E2AAA7B2-C4B0-4E4D-82B4-15CB75DF3ADF}" destId="{50E220D6-EDEF-40DE-9E3D-6A00D170602E}" srcOrd="1" destOrd="0" presId="urn:microsoft.com/office/officeart/2005/8/layout/process3"/>
    <dgm:cxn modelId="{7BE6B759-5A02-49BF-A5FF-6D40CAC31B50}" srcId="{FD98DC16-E95A-446A-B3A7-A0D11A9D7489}" destId="{E2AAA7B2-C4B0-4E4D-82B4-15CB75DF3ADF}" srcOrd="1" destOrd="0" parTransId="{506EE9D9-33CE-44A6-83EF-D54CF2B7B91D}" sibTransId="{80301971-8861-47E0-8464-D8262E882D08}"/>
    <dgm:cxn modelId="{A48D9979-CE0D-48C9-9AD9-64DC17DD558B}" type="presOf" srcId="{A448824F-6D69-4BF4-BF2B-2CCCECD3807E}" destId="{C2372751-7837-495F-A882-156CBA3D7B7F}" srcOrd="0" destOrd="0" presId="urn:microsoft.com/office/officeart/2005/8/layout/process3"/>
    <dgm:cxn modelId="{601562C1-76E0-4FD4-B952-0A55615E433E}" type="presOf" srcId="{80301971-8861-47E0-8464-D8262E882D08}" destId="{C554D0A1-6031-4E0A-A108-ED07E394E992}" srcOrd="1" destOrd="0" presId="urn:microsoft.com/office/officeart/2005/8/layout/process3"/>
    <dgm:cxn modelId="{8E2B629E-BC75-4E91-8681-FAFE8BA43B5A}" type="presOf" srcId="{018438CA-94B7-450A-83B8-005D24F02461}" destId="{C305BB6F-B153-40F5-B076-D26CE715A71F}" srcOrd="0" destOrd="2" presId="urn:microsoft.com/office/officeart/2005/8/layout/process3"/>
    <dgm:cxn modelId="{E692D1C5-421A-433D-999B-561947D233C6}" srcId="{A448824F-6D69-4BF4-BF2B-2CCCECD3807E}" destId="{E887C0F7-BFCA-4C32-B9E6-3A01E93DFC92}" srcOrd="2" destOrd="0" parTransId="{D9C99B42-76B4-4BC3-920A-32DFB95E3095}" sibTransId="{FE7CFA32-706F-410F-8100-9CCE343B2AC5}"/>
    <dgm:cxn modelId="{E40BBB24-4020-43D7-B596-5E3AC50E88BA}" srcId="{E2AAA7B2-C4B0-4E4D-82B4-15CB75DF3ADF}" destId="{F2710A76-88CD-4D0F-8E87-FA19E3F0EA55}" srcOrd="1" destOrd="0" parTransId="{5BD08585-761F-4BBC-AFC0-17587413DE88}" sibTransId="{FB097F45-DD2D-46B1-9E65-133707075C44}"/>
    <dgm:cxn modelId="{02238802-F49C-489C-96FB-E508E702ADC5}" srcId="{A448824F-6D69-4BF4-BF2B-2CCCECD3807E}" destId="{DBFFE231-FA66-4272-94A6-1E1AC41D8C95}" srcOrd="0" destOrd="0" parTransId="{A57A409C-D22E-4FC0-A51B-9E9D9330482A}" sibTransId="{77788ADB-FCA9-4F78-B1C6-DDE4090C5C46}"/>
    <dgm:cxn modelId="{8FD27C35-3D0E-4744-BDF3-19557A5665E0}" type="presOf" srcId="{A5FF76BD-F17D-47F6-A7A2-DC085F2F630E}" destId="{36354E31-62FC-47FD-9236-D5CE818DAEB6}" srcOrd="0" destOrd="0" presId="urn:microsoft.com/office/officeart/2005/8/layout/process3"/>
    <dgm:cxn modelId="{AC00B873-D57B-482D-A9A2-4035A9706FB9}" type="presOf" srcId="{F2710A76-88CD-4D0F-8E87-FA19E3F0EA55}" destId="{36354E31-62FC-47FD-9236-D5CE818DAEB6}" srcOrd="0" destOrd="1" presId="urn:microsoft.com/office/officeart/2005/8/layout/process3"/>
    <dgm:cxn modelId="{3C700800-C8AB-430A-A132-1B741C9206C9}" type="presOf" srcId="{B15FB4A9-953E-4461-A97C-234FBBFDD460}" destId="{908106E9-A697-4FC0-83D9-4DBC212FCF72}" srcOrd="1" destOrd="0" presId="urn:microsoft.com/office/officeart/2005/8/layout/process3"/>
    <dgm:cxn modelId="{E38C7023-2E4E-46A1-BA85-FBC7610769A0}" srcId="{FD98DC16-E95A-446A-B3A7-A0D11A9D7489}" destId="{A448824F-6D69-4BF4-BF2B-2CCCECD3807E}" srcOrd="2" destOrd="0" parTransId="{46AB9625-72F1-4B97-8449-FC88A4C53155}" sibTransId="{2496FF54-37B6-4EDF-96EE-DDFAF0C42479}"/>
    <dgm:cxn modelId="{16DA2F4A-CF7C-4BBF-99F3-2040EFB2F823}" type="presOf" srcId="{E2AAA7B2-C4B0-4E4D-82B4-15CB75DF3ADF}" destId="{A90FCD29-5033-47EE-ADFB-DA689E43A0CD}" srcOrd="0" destOrd="0" presId="urn:microsoft.com/office/officeart/2005/8/layout/process3"/>
    <dgm:cxn modelId="{5E57503C-2497-4C95-8E17-D548D6BE0C9A}" srcId="{88111899-0378-4944-BB19-055F0F2DA341}" destId="{018438CA-94B7-450A-83B8-005D24F02461}" srcOrd="2" destOrd="0" parTransId="{DFD04919-F132-48A7-8880-6E5F0D600DD6}" sibTransId="{F6C5E0C3-8DC6-4BB6-A096-6334E1104768}"/>
    <dgm:cxn modelId="{6AB644A5-C5BA-459F-9F7D-341CD9FC16B5}" type="presOf" srcId="{80301971-8861-47E0-8464-D8262E882D08}" destId="{A652F27A-B1B3-4FF5-9761-10860F61C538}" srcOrd="0" destOrd="0" presId="urn:microsoft.com/office/officeart/2005/8/layout/process3"/>
    <dgm:cxn modelId="{F675244E-ED19-465C-A838-85B495E8F712}" type="presOf" srcId="{FD98DC16-E95A-446A-B3A7-A0D11A9D7489}" destId="{E0E6ACD4-F443-4066-9F85-F37BAB598ACA}" srcOrd="0" destOrd="0" presId="urn:microsoft.com/office/officeart/2005/8/layout/process3"/>
    <dgm:cxn modelId="{A6749DA0-D357-4B8F-916D-602919CC73A4}" srcId="{FD98DC16-E95A-446A-B3A7-A0D11A9D7489}" destId="{88111899-0378-4944-BB19-055F0F2DA341}" srcOrd="0" destOrd="0" parTransId="{C144F9D0-33EC-489A-8658-70002D94D711}" sibTransId="{B15FB4A9-953E-4461-A97C-234FBBFDD460}"/>
    <dgm:cxn modelId="{A5A382AD-418F-44B2-A758-45C42D600923}" type="presOf" srcId="{B15FB4A9-953E-4461-A97C-234FBBFDD460}" destId="{B297CA85-0C76-4AEB-9BD7-7AAA7337756C}" srcOrd="0" destOrd="0" presId="urn:microsoft.com/office/officeart/2005/8/layout/process3"/>
    <dgm:cxn modelId="{57D09466-B4B9-4712-9C30-ECA831E9AA2A}" type="presOf" srcId="{E4ABF46F-6AB2-4B41-8144-A936E860DEB4}" destId="{F8767A88-DD04-4D05-87B2-CA12C183719F}" srcOrd="0" destOrd="1" presId="urn:microsoft.com/office/officeart/2005/8/layout/process3"/>
    <dgm:cxn modelId="{6A08806B-DBDB-4AAB-A7E1-38667187A40E}" type="presOf" srcId="{F0FDE551-1AFF-4A04-8D42-254E8C0090C4}" destId="{F8767A88-DD04-4D05-87B2-CA12C183719F}" srcOrd="0" destOrd="3" presId="urn:microsoft.com/office/officeart/2005/8/layout/process3"/>
    <dgm:cxn modelId="{00B8BAB4-89FE-4F68-B209-5FBA8994DB6B}" srcId="{A448824F-6D69-4BF4-BF2B-2CCCECD3807E}" destId="{F0FDE551-1AFF-4A04-8D42-254E8C0090C4}" srcOrd="3" destOrd="0" parTransId="{D1EF6E32-9499-4365-B6EA-958548059929}" sibTransId="{BEE5D6B4-F8D3-4661-A174-5E6E7C7AEDCC}"/>
    <dgm:cxn modelId="{0AA88C01-6233-4CCA-A546-C882B306D369}" type="presParOf" srcId="{E0E6ACD4-F443-4066-9F85-F37BAB598ACA}" destId="{D8A62B41-3F66-493B-BE43-0DC7C744322D}" srcOrd="0" destOrd="0" presId="urn:microsoft.com/office/officeart/2005/8/layout/process3"/>
    <dgm:cxn modelId="{6BB13887-0C07-4AFC-BD1C-BBCB336AC021}" type="presParOf" srcId="{D8A62B41-3F66-493B-BE43-0DC7C744322D}" destId="{2E7624AD-4FCD-45EA-9C60-21737645DF5D}" srcOrd="0" destOrd="0" presId="urn:microsoft.com/office/officeart/2005/8/layout/process3"/>
    <dgm:cxn modelId="{92D0352E-BE88-4D37-B2A1-5A05836BB1BD}" type="presParOf" srcId="{D8A62B41-3F66-493B-BE43-0DC7C744322D}" destId="{352A8115-5813-47B0-A5E0-E4230B281DD7}" srcOrd="1" destOrd="0" presId="urn:microsoft.com/office/officeart/2005/8/layout/process3"/>
    <dgm:cxn modelId="{3354D38E-8C9B-411B-95B7-D4D1EE03BAF1}" type="presParOf" srcId="{D8A62B41-3F66-493B-BE43-0DC7C744322D}" destId="{C305BB6F-B153-40F5-B076-D26CE715A71F}" srcOrd="2" destOrd="0" presId="urn:microsoft.com/office/officeart/2005/8/layout/process3"/>
    <dgm:cxn modelId="{76DA752F-4C22-488B-8F25-1383F1CB32CC}" type="presParOf" srcId="{E0E6ACD4-F443-4066-9F85-F37BAB598ACA}" destId="{B297CA85-0C76-4AEB-9BD7-7AAA7337756C}" srcOrd="1" destOrd="0" presId="urn:microsoft.com/office/officeart/2005/8/layout/process3"/>
    <dgm:cxn modelId="{F7A8F8AC-84AE-47B5-ABAD-D8C546012F52}" type="presParOf" srcId="{B297CA85-0C76-4AEB-9BD7-7AAA7337756C}" destId="{908106E9-A697-4FC0-83D9-4DBC212FCF72}" srcOrd="0" destOrd="0" presId="urn:microsoft.com/office/officeart/2005/8/layout/process3"/>
    <dgm:cxn modelId="{8D00D71D-FE9C-4B8A-ADAC-83F17CB28456}" type="presParOf" srcId="{E0E6ACD4-F443-4066-9F85-F37BAB598ACA}" destId="{6476D7D5-6D56-4547-9ECC-9F157F76E2B5}" srcOrd="2" destOrd="0" presId="urn:microsoft.com/office/officeart/2005/8/layout/process3"/>
    <dgm:cxn modelId="{422B39C8-0816-4315-ABF0-05DDF543D672}" type="presParOf" srcId="{6476D7D5-6D56-4547-9ECC-9F157F76E2B5}" destId="{A90FCD29-5033-47EE-ADFB-DA689E43A0CD}" srcOrd="0" destOrd="0" presId="urn:microsoft.com/office/officeart/2005/8/layout/process3"/>
    <dgm:cxn modelId="{EE8261C2-7B8B-43A7-80BF-392767EB9082}" type="presParOf" srcId="{6476D7D5-6D56-4547-9ECC-9F157F76E2B5}" destId="{50E220D6-EDEF-40DE-9E3D-6A00D170602E}" srcOrd="1" destOrd="0" presId="urn:microsoft.com/office/officeart/2005/8/layout/process3"/>
    <dgm:cxn modelId="{96A56A9B-68ED-44EC-B6D5-C00C9CD04CAF}" type="presParOf" srcId="{6476D7D5-6D56-4547-9ECC-9F157F76E2B5}" destId="{36354E31-62FC-47FD-9236-D5CE818DAEB6}" srcOrd="2" destOrd="0" presId="urn:microsoft.com/office/officeart/2005/8/layout/process3"/>
    <dgm:cxn modelId="{0F31F8E0-8573-469F-84A3-B5BF18622EB8}" type="presParOf" srcId="{E0E6ACD4-F443-4066-9F85-F37BAB598ACA}" destId="{A652F27A-B1B3-4FF5-9761-10860F61C538}" srcOrd="3" destOrd="0" presId="urn:microsoft.com/office/officeart/2005/8/layout/process3"/>
    <dgm:cxn modelId="{90239D77-931E-4AF6-8111-BBA3EDAF3214}" type="presParOf" srcId="{A652F27A-B1B3-4FF5-9761-10860F61C538}" destId="{C554D0A1-6031-4E0A-A108-ED07E394E992}" srcOrd="0" destOrd="0" presId="urn:microsoft.com/office/officeart/2005/8/layout/process3"/>
    <dgm:cxn modelId="{262C383E-DE89-429F-BA76-C1EFD14AEF2D}" type="presParOf" srcId="{E0E6ACD4-F443-4066-9F85-F37BAB598ACA}" destId="{16CEB88B-00A4-43B8-8E87-7EEF4790E563}" srcOrd="4" destOrd="0" presId="urn:microsoft.com/office/officeart/2005/8/layout/process3"/>
    <dgm:cxn modelId="{E1DC37B0-7D10-4647-800D-35AEE6B4D7CF}" type="presParOf" srcId="{16CEB88B-00A4-43B8-8E87-7EEF4790E563}" destId="{C2372751-7837-495F-A882-156CBA3D7B7F}" srcOrd="0" destOrd="0" presId="urn:microsoft.com/office/officeart/2005/8/layout/process3"/>
    <dgm:cxn modelId="{5EE2BEB3-9234-450F-AE2D-02DE710044B5}" type="presParOf" srcId="{16CEB88B-00A4-43B8-8E87-7EEF4790E563}" destId="{D903A073-243E-4268-BC6C-314932A349AE}" srcOrd="1" destOrd="0" presId="urn:microsoft.com/office/officeart/2005/8/layout/process3"/>
    <dgm:cxn modelId="{58DE7FB9-55C5-4CBE-AF99-DEE3878D2EE8}" type="presParOf" srcId="{16CEB88B-00A4-43B8-8E87-7EEF4790E563}" destId="{F8767A88-DD04-4D05-87B2-CA12C183719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71C01-C06F-4AB9-9428-DF0D179DA73C}">
      <dsp:nvSpPr>
        <dsp:cNvPr id="0" name=""/>
        <dsp:cNvSpPr/>
      </dsp:nvSpPr>
      <dsp:spPr>
        <a:xfrm>
          <a:off x="0" y="0"/>
          <a:ext cx="7744967" cy="7292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kern="1200" smtClean="0">
              <a:solidFill>
                <a:schemeClr val="bg1"/>
              </a:solidFill>
            </a:rPr>
            <a:t>Dataset </a:t>
          </a:r>
          <a:endParaRPr lang="en-US" sz="2400" b="1" i="0" kern="1200" dirty="0">
            <a:solidFill>
              <a:schemeClr val="bg1"/>
            </a:solidFill>
          </a:endParaRPr>
        </a:p>
      </dsp:txBody>
      <dsp:txXfrm>
        <a:off x="21359" y="21359"/>
        <a:ext cx="6872746" cy="686516"/>
      </dsp:txXfrm>
    </dsp:sp>
    <dsp:sp modelId="{9BAEFC83-95A3-4C75-802D-7520148B39DE}">
      <dsp:nvSpPr>
        <dsp:cNvPr id="0" name=""/>
        <dsp:cNvSpPr/>
      </dsp:nvSpPr>
      <dsp:spPr>
        <a:xfrm>
          <a:off x="578358" y="830516"/>
          <a:ext cx="7744967" cy="7292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kern="1200" smtClean="0">
              <a:solidFill>
                <a:schemeClr val="tx1"/>
              </a:solidFill>
            </a:rPr>
            <a:t>Tools &amp; Methodology</a:t>
          </a:r>
          <a:endParaRPr lang="en-US" sz="2400" b="1" i="0" kern="1200" dirty="0" smtClean="0">
            <a:solidFill>
              <a:schemeClr val="tx1"/>
            </a:solidFill>
          </a:endParaRPr>
        </a:p>
      </dsp:txBody>
      <dsp:txXfrm>
        <a:off x="599717" y="851875"/>
        <a:ext cx="6649889" cy="686516"/>
      </dsp:txXfrm>
    </dsp:sp>
    <dsp:sp modelId="{47A3CCD2-60C6-4342-96A2-F23CB5C3CFAE}">
      <dsp:nvSpPr>
        <dsp:cNvPr id="0" name=""/>
        <dsp:cNvSpPr/>
      </dsp:nvSpPr>
      <dsp:spPr>
        <a:xfrm>
          <a:off x="1156716" y="1661033"/>
          <a:ext cx="7744967" cy="7292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kern="1200" smtClean="0">
              <a:solidFill>
                <a:schemeClr val="bg1"/>
              </a:solidFill>
            </a:rPr>
            <a:t>Model Comparison</a:t>
          </a:r>
          <a:endParaRPr lang="en-US" sz="2400" b="1" i="0" kern="1200" dirty="0" smtClean="0">
            <a:solidFill>
              <a:schemeClr val="bg1"/>
            </a:solidFill>
          </a:endParaRPr>
        </a:p>
      </dsp:txBody>
      <dsp:txXfrm>
        <a:off x="1178075" y="1682392"/>
        <a:ext cx="6649889" cy="686516"/>
      </dsp:txXfrm>
    </dsp:sp>
    <dsp:sp modelId="{CBD4234E-ADF6-456F-8FA2-67AA7B06AA89}">
      <dsp:nvSpPr>
        <dsp:cNvPr id="0" name=""/>
        <dsp:cNvSpPr/>
      </dsp:nvSpPr>
      <dsp:spPr>
        <a:xfrm>
          <a:off x="1735073" y="2491549"/>
          <a:ext cx="7744967" cy="7292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kern="1200" smtClean="0">
              <a:solidFill>
                <a:schemeClr val="tx1"/>
              </a:solidFill>
            </a:rPr>
            <a:t>Model Evaluation</a:t>
          </a:r>
          <a:endParaRPr lang="en-US" sz="2400" b="1" i="0" kern="1200" dirty="0" smtClean="0">
            <a:solidFill>
              <a:schemeClr val="tx1"/>
            </a:solidFill>
          </a:endParaRPr>
        </a:p>
      </dsp:txBody>
      <dsp:txXfrm>
        <a:off x="1756432" y="2512908"/>
        <a:ext cx="6649889" cy="686516"/>
      </dsp:txXfrm>
    </dsp:sp>
    <dsp:sp modelId="{CCCE591B-9E05-4080-937C-735DB7F2FC75}">
      <dsp:nvSpPr>
        <dsp:cNvPr id="0" name=""/>
        <dsp:cNvSpPr/>
      </dsp:nvSpPr>
      <dsp:spPr>
        <a:xfrm>
          <a:off x="2313432" y="3322066"/>
          <a:ext cx="7744967" cy="72923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kern="1200" smtClean="0">
              <a:solidFill>
                <a:schemeClr val="tx1"/>
              </a:solidFill>
            </a:rPr>
            <a:t>Conclusion &amp; Insights </a:t>
          </a:r>
          <a:endParaRPr lang="en-US" sz="2400" b="1" i="0" kern="1200" dirty="0">
            <a:solidFill>
              <a:schemeClr val="tx1"/>
            </a:solidFill>
          </a:endParaRPr>
        </a:p>
      </dsp:txBody>
      <dsp:txXfrm>
        <a:off x="2334791" y="3343425"/>
        <a:ext cx="6649889" cy="686516"/>
      </dsp:txXfrm>
    </dsp:sp>
    <dsp:sp modelId="{9B633987-C44A-4E41-878B-0AABB5BEE90B}">
      <dsp:nvSpPr>
        <dsp:cNvPr id="0" name=""/>
        <dsp:cNvSpPr/>
      </dsp:nvSpPr>
      <dsp:spPr>
        <a:xfrm>
          <a:off x="7270965" y="532745"/>
          <a:ext cx="474002" cy="47400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b="1" i="0" kern="1200">
            <a:solidFill>
              <a:schemeClr val="tx1"/>
            </a:solidFill>
          </a:endParaRPr>
        </a:p>
      </dsp:txBody>
      <dsp:txXfrm>
        <a:off x="7377615" y="532745"/>
        <a:ext cx="260702" cy="356687"/>
      </dsp:txXfrm>
    </dsp:sp>
    <dsp:sp modelId="{E409A09E-B4BE-4318-9A3F-15267C297131}">
      <dsp:nvSpPr>
        <dsp:cNvPr id="0" name=""/>
        <dsp:cNvSpPr/>
      </dsp:nvSpPr>
      <dsp:spPr>
        <a:xfrm>
          <a:off x="7849323" y="1363262"/>
          <a:ext cx="474002" cy="47400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b="1" i="0" kern="1200">
            <a:solidFill>
              <a:schemeClr val="tx1"/>
            </a:solidFill>
          </a:endParaRPr>
        </a:p>
      </dsp:txBody>
      <dsp:txXfrm>
        <a:off x="7955973" y="1363262"/>
        <a:ext cx="260702" cy="356687"/>
      </dsp:txXfrm>
    </dsp:sp>
    <dsp:sp modelId="{49B34D4F-C66A-4142-83E3-74C30D1052E9}">
      <dsp:nvSpPr>
        <dsp:cNvPr id="0" name=""/>
        <dsp:cNvSpPr/>
      </dsp:nvSpPr>
      <dsp:spPr>
        <a:xfrm>
          <a:off x="8427681" y="2181625"/>
          <a:ext cx="474002" cy="47400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b="1" i="0" kern="1200">
            <a:solidFill>
              <a:schemeClr val="tx1"/>
            </a:solidFill>
          </a:endParaRPr>
        </a:p>
      </dsp:txBody>
      <dsp:txXfrm>
        <a:off x="8534331" y="2181625"/>
        <a:ext cx="260702" cy="356687"/>
      </dsp:txXfrm>
    </dsp:sp>
    <dsp:sp modelId="{85707FA0-224A-46E0-A176-85E9FBF46429}">
      <dsp:nvSpPr>
        <dsp:cNvPr id="0" name=""/>
        <dsp:cNvSpPr/>
      </dsp:nvSpPr>
      <dsp:spPr>
        <a:xfrm>
          <a:off x="9006039" y="3020244"/>
          <a:ext cx="474002" cy="47400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b="1" i="0" kern="1200">
            <a:solidFill>
              <a:schemeClr val="tx1"/>
            </a:solidFill>
          </a:endParaRPr>
        </a:p>
      </dsp:txBody>
      <dsp:txXfrm>
        <a:off x="9112689" y="3020244"/>
        <a:ext cx="260702" cy="356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8115-5813-47B0-A5E0-E4230B281DD7}">
      <dsp:nvSpPr>
        <dsp:cNvPr id="0" name=""/>
        <dsp:cNvSpPr/>
      </dsp:nvSpPr>
      <dsp:spPr>
        <a:xfrm>
          <a:off x="16364" y="0"/>
          <a:ext cx="2675164" cy="1606401"/>
        </a:xfrm>
        <a:prstGeom prst="roundRect">
          <a:avLst>
            <a:gd name="adj" fmla="val 10000"/>
          </a:avLst>
        </a:prstGeom>
        <a:solidFill>
          <a:srgbClr val="FAF644"/>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b="1" kern="1200" smtClean="0">
              <a:solidFill>
                <a:schemeClr val="tx1"/>
              </a:solidFill>
            </a:rPr>
            <a:t>EDA + Feature Engineering &amp; Selection </a:t>
          </a:r>
          <a:endParaRPr lang="en-US" sz="2000" b="1" kern="1200" dirty="0">
            <a:solidFill>
              <a:schemeClr val="tx1"/>
            </a:solidFill>
          </a:endParaRPr>
        </a:p>
      </dsp:txBody>
      <dsp:txXfrm>
        <a:off x="16364" y="0"/>
        <a:ext cx="2675164" cy="1070934"/>
      </dsp:txXfrm>
    </dsp:sp>
    <dsp:sp modelId="{C305BB6F-B153-40F5-B076-D26CE715A71F}">
      <dsp:nvSpPr>
        <dsp:cNvPr id="0" name=""/>
        <dsp:cNvSpPr/>
      </dsp:nvSpPr>
      <dsp:spPr>
        <a:xfrm>
          <a:off x="563754" y="1070934"/>
          <a:ext cx="2675164" cy="2948809"/>
        </a:xfrm>
        <a:prstGeom prst="roundRect">
          <a:avLst>
            <a:gd name="adj" fmla="val 10000"/>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Drop outliers, duplicate, correlated features</a:t>
          </a:r>
          <a:endParaRPr lang="en-US" sz="2000" kern="1200" dirty="0"/>
        </a:p>
        <a:p>
          <a:pPr marL="228600" lvl="1" indent="-228600" algn="l" defTabSz="889000">
            <a:lnSpc>
              <a:spcPct val="90000"/>
            </a:lnSpc>
            <a:spcBef>
              <a:spcPct val="0"/>
            </a:spcBef>
            <a:spcAft>
              <a:spcPct val="15000"/>
            </a:spcAft>
            <a:buChar char="••"/>
          </a:pPr>
          <a:r>
            <a:rPr lang="en-US" sz="2000" kern="1200" dirty="0" smtClean="0"/>
            <a:t>Calculated Body Mass Index (BMI) </a:t>
          </a:r>
          <a:endParaRPr lang="en-US" sz="2000" kern="1200" dirty="0"/>
        </a:p>
        <a:p>
          <a:pPr marL="228600" lvl="1" indent="-228600" algn="l" defTabSz="889000">
            <a:lnSpc>
              <a:spcPct val="90000"/>
            </a:lnSpc>
            <a:spcBef>
              <a:spcPct val="0"/>
            </a:spcBef>
            <a:spcAft>
              <a:spcPct val="15000"/>
            </a:spcAft>
            <a:buChar char="••"/>
          </a:pPr>
          <a:r>
            <a:rPr lang="en-US" sz="2000" kern="1200" dirty="0" smtClean="0"/>
            <a:t>Use RandomForest for feature selection</a:t>
          </a:r>
          <a:endParaRPr lang="en-US" sz="2000" kern="1200" dirty="0"/>
        </a:p>
      </dsp:txBody>
      <dsp:txXfrm>
        <a:off x="642107" y="1149287"/>
        <a:ext cx="2518458" cy="2792103"/>
      </dsp:txXfrm>
    </dsp:sp>
    <dsp:sp modelId="{B297CA85-0C76-4AEB-9BD7-7AAA7337756C}">
      <dsp:nvSpPr>
        <dsp:cNvPr id="0" name=""/>
        <dsp:cNvSpPr/>
      </dsp:nvSpPr>
      <dsp:spPr>
        <a:xfrm rot="21530015">
          <a:off x="3096807" y="158266"/>
          <a:ext cx="859555" cy="66592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solidFill>
              <a:schemeClr val="bg1"/>
            </a:solidFill>
          </a:endParaRPr>
        </a:p>
      </dsp:txBody>
      <dsp:txXfrm>
        <a:off x="3096828" y="293485"/>
        <a:ext cx="659777" cy="399556"/>
      </dsp:txXfrm>
    </dsp:sp>
    <dsp:sp modelId="{50E220D6-EDEF-40DE-9E3D-6A00D170602E}">
      <dsp:nvSpPr>
        <dsp:cNvPr id="0" name=""/>
        <dsp:cNvSpPr/>
      </dsp:nvSpPr>
      <dsp:spPr>
        <a:xfrm>
          <a:off x="4312996" y="-87504"/>
          <a:ext cx="2677335" cy="1606401"/>
        </a:xfrm>
        <a:prstGeom prst="roundRect">
          <a:avLst>
            <a:gd name="adj" fmla="val 10000"/>
          </a:avLst>
        </a:prstGeom>
        <a:solidFill>
          <a:srgbClr val="FAF644"/>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b="1" kern="1200" dirty="0" smtClean="0">
              <a:solidFill>
                <a:schemeClr val="tx1"/>
              </a:solidFill>
            </a:rPr>
            <a:t>Train, Validate and Test Models &amp; Model Selection</a:t>
          </a:r>
          <a:endParaRPr lang="en-US" sz="2000" b="1" kern="1200" dirty="0">
            <a:solidFill>
              <a:schemeClr val="tx1"/>
            </a:solidFill>
          </a:endParaRPr>
        </a:p>
      </dsp:txBody>
      <dsp:txXfrm>
        <a:off x="4312996" y="-87504"/>
        <a:ext cx="2677335" cy="1070934"/>
      </dsp:txXfrm>
    </dsp:sp>
    <dsp:sp modelId="{36354E31-62FC-47FD-9236-D5CE818DAEB6}">
      <dsp:nvSpPr>
        <dsp:cNvPr id="0" name=""/>
        <dsp:cNvSpPr/>
      </dsp:nvSpPr>
      <dsp:spPr>
        <a:xfrm>
          <a:off x="4860387" y="975856"/>
          <a:ext cx="2677335" cy="3131391"/>
        </a:xfrm>
        <a:prstGeom prst="roundRect">
          <a:avLst>
            <a:gd name="adj" fmla="val 10000"/>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Use RandomSearch CV (CV=5) to tune  hyper-parameters (except Naive Bayes)</a:t>
          </a:r>
          <a:endParaRPr lang="en-US" sz="2000" kern="1200" dirty="0"/>
        </a:p>
        <a:p>
          <a:pPr marL="228600" lvl="1" indent="-228600" algn="l" defTabSz="889000">
            <a:lnSpc>
              <a:spcPct val="90000"/>
            </a:lnSpc>
            <a:spcBef>
              <a:spcPct val="0"/>
            </a:spcBef>
            <a:spcAft>
              <a:spcPct val="15000"/>
            </a:spcAft>
            <a:buChar char="••"/>
          </a:pPr>
          <a:r>
            <a:rPr lang="en-US" sz="2000" kern="1200" dirty="0" smtClean="0"/>
            <a:t>Comparison: Accuracy, ROC-AUC score, Log-loss and F1-score </a:t>
          </a:r>
          <a:endParaRPr lang="en-US" sz="2000" kern="1200" dirty="0"/>
        </a:p>
      </dsp:txBody>
      <dsp:txXfrm>
        <a:off x="4938803" y="1054272"/>
        <a:ext cx="2520503" cy="2974559"/>
      </dsp:txXfrm>
    </dsp:sp>
    <dsp:sp modelId="{A652F27A-B1B3-4FF5-9761-10860F61C538}">
      <dsp:nvSpPr>
        <dsp:cNvPr id="0" name=""/>
        <dsp:cNvSpPr/>
      </dsp:nvSpPr>
      <dsp:spPr>
        <a:xfrm rot="69985">
          <a:off x="7395609" y="159256"/>
          <a:ext cx="859555" cy="665928"/>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solidFill>
              <a:schemeClr val="bg1"/>
            </a:solidFill>
          </a:endParaRPr>
        </a:p>
      </dsp:txBody>
      <dsp:txXfrm>
        <a:off x="7395630" y="290409"/>
        <a:ext cx="659777" cy="399556"/>
      </dsp:txXfrm>
    </dsp:sp>
    <dsp:sp modelId="{D903A073-243E-4268-BC6C-314932A349AE}">
      <dsp:nvSpPr>
        <dsp:cNvPr id="0" name=""/>
        <dsp:cNvSpPr/>
      </dsp:nvSpPr>
      <dsp:spPr>
        <a:xfrm>
          <a:off x="8611799" y="0"/>
          <a:ext cx="2675164" cy="1606401"/>
        </a:xfrm>
        <a:prstGeom prst="roundRect">
          <a:avLst>
            <a:gd name="adj" fmla="val 10000"/>
          </a:avLst>
        </a:prstGeom>
        <a:solidFill>
          <a:srgbClr val="FAF644"/>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b="1" kern="1200" smtClean="0">
              <a:solidFill>
                <a:schemeClr val="tx1"/>
              </a:solidFill>
            </a:rPr>
            <a:t>Evaluation</a:t>
          </a:r>
          <a:r>
            <a:rPr lang="en-US" sz="2000" b="1" kern="1200" baseline="0" smtClean="0">
              <a:solidFill>
                <a:schemeClr val="tx1"/>
              </a:solidFill>
            </a:rPr>
            <a:t> of Chosen Model</a:t>
          </a:r>
          <a:endParaRPr lang="en-US" sz="2000" b="1" kern="1200" dirty="0">
            <a:solidFill>
              <a:schemeClr val="tx1"/>
            </a:solidFill>
          </a:endParaRPr>
        </a:p>
      </dsp:txBody>
      <dsp:txXfrm>
        <a:off x="8611799" y="0"/>
        <a:ext cx="2675164" cy="1070934"/>
      </dsp:txXfrm>
    </dsp:sp>
    <dsp:sp modelId="{F8767A88-DD04-4D05-87B2-CA12C183719F}">
      <dsp:nvSpPr>
        <dsp:cNvPr id="0" name=""/>
        <dsp:cNvSpPr/>
      </dsp:nvSpPr>
      <dsp:spPr>
        <a:xfrm>
          <a:off x="9159189" y="1070934"/>
          <a:ext cx="2675164" cy="2948809"/>
        </a:xfrm>
        <a:prstGeom prst="roundRect">
          <a:avLst>
            <a:gd name="adj" fmla="val 10000"/>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Confusion matrix</a:t>
          </a:r>
          <a:endParaRPr lang="en-US" sz="2000" kern="1200" dirty="0"/>
        </a:p>
        <a:p>
          <a:pPr marL="228600" lvl="1" indent="-228600" algn="l" defTabSz="889000">
            <a:lnSpc>
              <a:spcPct val="90000"/>
            </a:lnSpc>
            <a:spcBef>
              <a:spcPct val="0"/>
            </a:spcBef>
            <a:spcAft>
              <a:spcPct val="15000"/>
            </a:spcAft>
            <a:buChar char="••"/>
          </a:pPr>
          <a:r>
            <a:rPr lang="en-US" sz="2000" kern="1200" dirty="0" smtClean="0"/>
            <a:t>ROC curve</a:t>
          </a:r>
          <a:endParaRPr lang="en-US" sz="2000" kern="1200" dirty="0"/>
        </a:p>
        <a:p>
          <a:pPr marL="228600" lvl="1" indent="-228600" algn="l" defTabSz="889000">
            <a:lnSpc>
              <a:spcPct val="90000"/>
            </a:lnSpc>
            <a:spcBef>
              <a:spcPct val="0"/>
            </a:spcBef>
            <a:spcAft>
              <a:spcPct val="15000"/>
            </a:spcAft>
            <a:buChar char="••"/>
          </a:pPr>
          <a:r>
            <a:rPr lang="en-US" sz="2000" kern="1200" dirty="0" smtClean="0"/>
            <a:t>Precision &amp; Recall Graph </a:t>
          </a:r>
          <a:endParaRPr lang="en-US" sz="2000" kern="1200" dirty="0"/>
        </a:p>
        <a:p>
          <a:pPr marL="228600" lvl="1" indent="-228600" algn="l" defTabSz="889000">
            <a:lnSpc>
              <a:spcPct val="90000"/>
            </a:lnSpc>
            <a:spcBef>
              <a:spcPct val="0"/>
            </a:spcBef>
            <a:spcAft>
              <a:spcPct val="15000"/>
            </a:spcAft>
            <a:buChar char="••"/>
          </a:pPr>
          <a:r>
            <a:rPr lang="en-US" sz="2000" kern="1200" dirty="0" smtClean="0"/>
            <a:t>Model Performance </a:t>
          </a:r>
          <a:endParaRPr lang="en-US" sz="2000" kern="1200" dirty="0"/>
        </a:p>
      </dsp:txBody>
      <dsp:txXfrm>
        <a:off x="9237542" y="1149287"/>
        <a:ext cx="2518458" cy="27921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0.10887</cdr:x>
      <cdr:y>0.22907</cdr:y>
    </cdr:from>
    <cdr:to>
      <cdr:x>1</cdr:x>
      <cdr:y>0.23078</cdr:y>
    </cdr:to>
    <cdr:cxnSp macro="">
      <cdr:nvCxnSpPr>
        <cdr:cNvPr id="2" name="Straight Connector 1"/>
        <cdr:cNvCxnSpPr/>
      </cdr:nvCxnSpPr>
      <cdr:spPr>
        <a:xfrm xmlns:a="http://schemas.openxmlformats.org/drawingml/2006/main" flipV="1">
          <a:off x="1258233" y="1376166"/>
          <a:ext cx="10299238" cy="10272"/>
        </a:xfrm>
        <a:prstGeom xmlns:a="http://schemas.openxmlformats.org/drawingml/2006/main" prst="line">
          <a:avLst/>
        </a:prstGeom>
        <a:ln xmlns:a="http://schemas.openxmlformats.org/drawingml/2006/main" w="19050">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DA3E0-439F-42F4-8A63-243FFC707788}" type="datetimeFigureOut">
              <a:rPr lang="en-US" smtClean="0"/>
              <a:t>12-Oct-20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A20B5-26F3-48BE-AD1A-BC5BEEBDDE86}" type="slidenum">
              <a:rPr lang="en-US" smtClean="0"/>
              <a:t>‹#›</a:t>
            </a:fld>
            <a:endParaRPr lang="en-US"/>
          </a:p>
        </p:txBody>
      </p:sp>
    </p:spTree>
    <p:extLst>
      <p:ext uri="{BB962C8B-B14F-4D97-AF65-F5344CB8AC3E}">
        <p14:creationId xmlns:p14="http://schemas.microsoft.com/office/powerpoint/2010/main" val="491417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my agenda</a:t>
            </a:r>
            <a:r>
              <a:rPr lang="en-US" baseline="0" dirty="0" smtClean="0"/>
              <a:t> for my presentation. I will </a:t>
            </a:r>
            <a:r>
              <a:rPr lang="en-US" baseline="0" dirty="0" err="1" smtClean="0"/>
              <a:t>startoff</a:t>
            </a:r>
            <a:r>
              <a:rPr lang="en-US" baseline="0" dirty="0" smtClean="0"/>
              <a:t> with dataset, then the tools and </a:t>
            </a:r>
            <a:r>
              <a:rPr lang="en-US" baseline="0" dirty="0" err="1" smtClean="0"/>
              <a:t>metholody</a:t>
            </a:r>
            <a:r>
              <a:rPr lang="en-US" baseline="0" dirty="0" smtClean="0"/>
              <a:t> I used for modeling then move on to model comparison and evaluation and I will end off with my conclusion and insights. </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2</a:t>
            </a:fld>
            <a:endParaRPr lang="en-US"/>
          </a:p>
        </p:txBody>
      </p:sp>
    </p:spTree>
    <p:extLst>
      <p:ext uri="{BB962C8B-B14F-4D97-AF65-F5344CB8AC3E}">
        <p14:creationId xmlns:p14="http://schemas.microsoft.com/office/powerpoint/2010/main" val="391528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On that note, </a:t>
            </a:r>
            <a:r>
              <a:rPr lang="en-US" sz="1200" b="0" i="0" kern="1200" baseline="0" dirty="0" err="1" smtClean="0">
                <a:solidFill>
                  <a:schemeClr val="tx1"/>
                </a:solidFill>
                <a:effectLst/>
                <a:latin typeface="+mn-lt"/>
                <a:ea typeface="+mn-ea"/>
                <a:cs typeface="+mn-cs"/>
              </a:rPr>
              <a:t>randomforest</a:t>
            </a:r>
            <a:r>
              <a:rPr lang="en-US" sz="1200" b="0" i="0" kern="1200" baseline="0" dirty="0" smtClean="0">
                <a:solidFill>
                  <a:schemeClr val="tx1"/>
                </a:solidFill>
                <a:effectLst/>
                <a:latin typeface="+mn-lt"/>
                <a:ea typeface="+mn-ea"/>
                <a:cs typeface="+mn-cs"/>
              </a:rPr>
              <a:t> has also done better than others, in terms of AUC score. </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11</a:t>
            </a:fld>
            <a:endParaRPr lang="en-US"/>
          </a:p>
        </p:txBody>
      </p:sp>
    </p:spTree>
    <p:extLst>
      <p:ext uri="{BB962C8B-B14F-4D97-AF65-F5344CB8AC3E}">
        <p14:creationId xmlns:p14="http://schemas.microsoft.com/office/powerpoint/2010/main" val="92559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on their log-loss function,</a:t>
            </a:r>
            <a:r>
              <a:rPr lang="en-US" baseline="0" dirty="0" smtClean="0"/>
              <a:t> which is a </a:t>
            </a:r>
            <a:r>
              <a:rPr lang="en-US" sz="1200" b="0" i="0" kern="1200" dirty="0" smtClean="0">
                <a:solidFill>
                  <a:schemeClr val="tx1"/>
                </a:solidFill>
                <a:effectLst/>
                <a:latin typeface="+mn-lt"/>
                <a:ea typeface="+mn-ea"/>
                <a:cs typeface="+mn-cs"/>
              </a:rPr>
              <a:t>measure that considers the confidence of the prediction when assessing how to penalize incorrect classification. The lower Log Loss,</a:t>
            </a:r>
            <a:r>
              <a:rPr lang="en-US" sz="1200" b="0" i="0" kern="1200" baseline="0" dirty="0" smtClean="0">
                <a:solidFill>
                  <a:schemeClr val="tx1"/>
                </a:solidFill>
                <a:effectLst/>
                <a:latin typeface="+mn-lt"/>
                <a:ea typeface="+mn-ea"/>
                <a:cs typeface="+mn-cs"/>
              </a:rPr>
              <a:t> the</a:t>
            </a:r>
            <a:r>
              <a:rPr lang="en-US" sz="1200" b="0" i="0" kern="1200" dirty="0" smtClean="0">
                <a:solidFill>
                  <a:schemeClr val="tx1"/>
                </a:solidFill>
                <a:effectLst/>
                <a:latin typeface="+mn-lt"/>
                <a:ea typeface="+mn-ea"/>
                <a:cs typeface="+mn-cs"/>
              </a:rPr>
              <a:t> lower the uncertainty of my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model. is</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12</a:t>
            </a:fld>
            <a:endParaRPr lang="en-US"/>
          </a:p>
        </p:txBody>
      </p:sp>
    </p:spTree>
    <p:extLst>
      <p:ext uri="{BB962C8B-B14F-4D97-AF65-F5344CB8AC3E}">
        <p14:creationId xmlns:p14="http://schemas.microsoft.com/office/powerpoint/2010/main" val="45339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fore, looking for the lowest value, is still </a:t>
            </a:r>
            <a:r>
              <a:rPr lang="en-US" dirty="0" smtClean="0"/>
              <a:t>random forest</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13</a:t>
            </a:fld>
            <a:endParaRPr lang="en-US"/>
          </a:p>
        </p:txBody>
      </p:sp>
    </p:spTree>
    <p:extLst>
      <p:ext uri="{BB962C8B-B14F-4D97-AF65-F5344CB8AC3E}">
        <p14:creationId xmlns:p14="http://schemas.microsoft.com/office/powerpoint/2010/main" val="1910847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I chosen </a:t>
            </a:r>
            <a:r>
              <a:rPr lang="en-US" dirty="0" err="1" smtClean="0"/>
              <a:t>Randomforest</a:t>
            </a:r>
            <a:r>
              <a:rPr lang="en-US" dirty="0" smtClean="0"/>
              <a:t> for</a:t>
            </a:r>
            <a:r>
              <a:rPr lang="en-US" baseline="0" dirty="0" smtClean="0"/>
              <a:t> my model. </a:t>
            </a:r>
            <a:endParaRPr lang="en-US" dirty="0" smtClean="0"/>
          </a:p>
          <a:p>
            <a:r>
              <a:rPr lang="en-US" dirty="0" smtClean="0"/>
              <a:t>So,</a:t>
            </a:r>
            <a:r>
              <a:rPr lang="en-US" baseline="0" dirty="0" smtClean="0"/>
              <a:t> t</a:t>
            </a:r>
            <a:r>
              <a:rPr lang="en-US" dirty="0" smtClean="0"/>
              <a:t>his is the confusion</a:t>
            </a:r>
            <a:r>
              <a:rPr lang="en-US" baseline="0" dirty="0" smtClean="0"/>
              <a:t> matrix I got with the default threshold of 0.5. and let me will talk more about this. </a:t>
            </a:r>
          </a:p>
          <a:p>
            <a:r>
              <a:rPr lang="en-US" baseline="0" dirty="0" smtClean="0"/>
              <a:t>0: negative class, 1: positive class</a:t>
            </a:r>
          </a:p>
          <a:p>
            <a:endParaRPr lang="en-US" dirty="0" smtClean="0"/>
          </a:p>
          <a:p>
            <a:r>
              <a:rPr lang="en-US" dirty="0" smtClean="0"/>
              <a:t>True positive (TP): Prediction is positive and person</a:t>
            </a:r>
            <a:r>
              <a:rPr lang="en-US" baseline="0" dirty="0" smtClean="0"/>
              <a:t> </a:t>
            </a:r>
            <a:r>
              <a:rPr lang="en-US" dirty="0" smtClean="0"/>
              <a:t>has disease, we want that</a:t>
            </a:r>
          </a:p>
          <a:p>
            <a:r>
              <a:rPr lang="en-US" dirty="0" smtClean="0"/>
              <a:t>True negative (TN): Prediction is negative and person does</a:t>
            </a:r>
            <a:r>
              <a:rPr lang="en-US" baseline="0" dirty="0" smtClean="0"/>
              <a:t> not have diseases</a:t>
            </a:r>
            <a:r>
              <a:rPr lang="en-US" dirty="0" smtClean="0"/>
              <a:t>, we want that too</a:t>
            </a:r>
          </a:p>
          <a:p>
            <a:r>
              <a:rPr lang="en-US" dirty="0" smtClean="0"/>
              <a:t>False positive (FP): Prediction is positive but person</a:t>
            </a:r>
            <a:r>
              <a:rPr lang="en-US" baseline="0" dirty="0" smtClean="0"/>
              <a:t> does not</a:t>
            </a:r>
            <a:r>
              <a:rPr lang="en-US" dirty="0" smtClean="0"/>
              <a:t> have</a:t>
            </a:r>
            <a:r>
              <a:rPr lang="en-US" baseline="0" dirty="0" smtClean="0"/>
              <a:t> diseases</a:t>
            </a:r>
            <a:r>
              <a:rPr lang="en-US" dirty="0" smtClean="0"/>
              <a:t>, false alarm, bad,</a:t>
            </a:r>
          </a:p>
          <a:p>
            <a:r>
              <a:rPr lang="en-US" dirty="0" smtClean="0"/>
              <a:t>False negative (FN): Prediction is negative but</a:t>
            </a:r>
            <a:r>
              <a:rPr lang="en-US" baseline="0" dirty="0" smtClean="0"/>
              <a:t> the person</a:t>
            </a:r>
            <a:r>
              <a:rPr lang="en-US" dirty="0" smtClean="0"/>
              <a:t> has diseases, the worst</a:t>
            </a:r>
          </a:p>
          <a:p>
            <a:endParaRPr lang="en-US" dirty="0" smtClean="0"/>
          </a:p>
          <a:p>
            <a:r>
              <a:rPr lang="en-US" dirty="0" smtClean="0"/>
              <a:t>For</a:t>
            </a:r>
            <a:r>
              <a:rPr lang="en-US" baseline="0" dirty="0" smtClean="0"/>
              <a:t> this dataset</a:t>
            </a:r>
            <a:r>
              <a:rPr lang="en-US" dirty="0" smtClean="0"/>
              <a:t>, false positives like I mentioned, are just false alarm. With a 2nd more detailed scan it</a:t>
            </a:r>
            <a:r>
              <a:rPr lang="en-US" baseline="0" dirty="0" smtClean="0"/>
              <a:t> can </a:t>
            </a:r>
            <a:r>
              <a:rPr lang="en-US" dirty="0" smtClean="0"/>
              <a:t>be corrected. But a false negative label</a:t>
            </a:r>
            <a:r>
              <a:rPr lang="en-US" baseline="0" dirty="0" smtClean="0"/>
              <a:t> will </a:t>
            </a:r>
            <a:r>
              <a:rPr lang="en-US" dirty="0" smtClean="0"/>
              <a:t>mean that they think they’re healthy when they’re not, which is — in our problem — the worst case</a:t>
            </a:r>
            <a:r>
              <a:rPr lang="en-US" baseline="0" dirty="0" smtClean="0"/>
              <a:t> which we don’t want </a:t>
            </a:r>
          </a:p>
          <a:p>
            <a:endParaRPr lang="en-US" dirty="0" smtClean="0"/>
          </a:p>
          <a:p>
            <a:r>
              <a:rPr lang="en-US" dirty="0" smtClean="0"/>
              <a:t>Therefore</a:t>
            </a:r>
            <a:r>
              <a:rPr lang="en-US" baseline="0" dirty="0" smtClean="0"/>
              <a:t>, I c</a:t>
            </a:r>
            <a:r>
              <a:rPr lang="en-US" dirty="0" smtClean="0"/>
              <a:t>hoose to</a:t>
            </a:r>
            <a:r>
              <a:rPr lang="en-US" baseline="0" dirty="0" smtClean="0"/>
              <a:t> focus on </a:t>
            </a:r>
            <a:r>
              <a:rPr lang="en-US" dirty="0" smtClean="0"/>
              <a:t>Recall (aka Sensitivity).This</a:t>
            </a:r>
            <a:r>
              <a:rPr lang="en-US" baseline="0" dirty="0" smtClean="0"/>
              <a:t> is because </a:t>
            </a:r>
            <a:r>
              <a:rPr lang="en-US" dirty="0" smtClean="0"/>
              <a:t>the idea of false positives is far better than false negatives, in other words,</a:t>
            </a:r>
            <a:r>
              <a:rPr lang="en-US" baseline="0" dirty="0" smtClean="0"/>
              <a:t> I would </a:t>
            </a:r>
            <a:r>
              <a:rPr lang="en-US" dirty="0" smtClean="0"/>
              <a:t>rather get some healthy people labeled with</a:t>
            </a:r>
            <a:r>
              <a:rPr lang="en-US" baseline="0" dirty="0" smtClean="0"/>
              <a:t> </a:t>
            </a:r>
            <a:r>
              <a:rPr lang="en-US" dirty="0" smtClean="0"/>
              <a:t>diseases and send them for a 2</a:t>
            </a:r>
            <a:r>
              <a:rPr lang="en-US" baseline="30000" dirty="0" smtClean="0"/>
              <a:t>nd</a:t>
            </a:r>
            <a:r>
              <a:rPr lang="en-US" dirty="0" smtClean="0"/>
              <a:t> test for confirmation over missing</a:t>
            </a:r>
            <a:r>
              <a:rPr lang="en-US" baseline="0" dirty="0" smtClean="0"/>
              <a:t> out </a:t>
            </a:r>
            <a:r>
              <a:rPr lang="en-US" dirty="0" smtClean="0"/>
              <a:t>a person with disease but labeled healthy and in turn totally delaying the</a:t>
            </a:r>
            <a:r>
              <a:rPr lang="en-US" baseline="0" dirty="0" smtClean="0"/>
              <a:t> treatment which the person should have gotten</a:t>
            </a:r>
            <a:r>
              <a:rPr lang="en-US" dirty="0" smtClean="0"/>
              <a:t>. Thus,</a:t>
            </a:r>
            <a:r>
              <a:rPr lang="en-US" baseline="0" dirty="0" smtClean="0"/>
              <a:t> I will adjust my threshold such that FN can be lower and TP can be higher, in order to optimize my recall. </a:t>
            </a:r>
            <a:endParaRPr lang="en-US" dirty="0" smtClean="0"/>
          </a:p>
        </p:txBody>
      </p:sp>
      <p:sp>
        <p:nvSpPr>
          <p:cNvPr id="4" name="Slide Number Placeholder 3"/>
          <p:cNvSpPr>
            <a:spLocks noGrp="1"/>
          </p:cNvSpPr>
          <p:nvPr>
            <p:ph type="sldNum" sz="quarter" idx="10"/>
          </p:nvPr>
        </p:nvSpPr>
        <p:spPr/>
        <p:txBody>
          <a:bodyPr/>
          <a:lstStyle/>
          <a:p>
            <a:fld id="{CA0A20B5-26F3-48BE-AD1A-BC5BEEBDDE86}" type="slidenum">
              <a:rPr lang="en-US" smtClean="0"/>
              <a:t>14</a:t>
            </a:fld>
            <a:endParaRPr lang="en-US"/>
          </a:p>
        </p:txBody>
      </p:sp>
    </p:spTree>
    <p:extLst>
      <p:ext uri="{BB962C8B-B14F-4D97-AF65-F5344CB8AC3E}">
        <p14:creationId xmlns:p14="http://schemas.microsoft.com/office/powerpoint/2010/main" val="578435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Before</a:t>
            </a:r>
            <a:r>
              <a:rPr lang="en-US" sz="1200" b="0" i="0" kern="1200" baseline="0" dirty="0" smtClean="0">
                <a:solidFill>
                  <a:schemeClr val="tx1"/>
                </a:solidFill>
                <a:effectLst/>
                <a:latin typeface="+mn-lt"/>
                <a:ea typeface="+mn-ea"/>
                <a:cs typeface="+mn-cs"/>
              </a:rPr>
              <a:t> I tried to adjust my threshold to optimize my recall for my model, I plotted the</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Precision and Recall curve help me decide the threshold value. As you can see from graph, the threshold should be around 0.4 to 0.5.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Specificity is the </a:t>
            </a:r>
            <a:r>
              <a:rPr lang="en-US" sz="1200" b="1" i="0" kern="1200" dirty="0" smtClean="0">
                <a:solidFill>
                  <a:schemeClr val="tx1"/>
                </a:solidFill>
                <a:effectLst/>
                <a:latin typeface="+mn-lt"/>
                <a:ea typeface="+mn-ea"/>
                <a:cs typeface="+mn-cs"/>
              </a:rPr>
              <a:t>correctly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a:t>
            </a:r>
            <a:r>
              <a:rPr lang="en-US" sz="1200" b="0" i="0" kern="1200" dirty="0" smtClean="0">
                <a:solidFill>
                  <a:schemeClr val="tx1"/>
                </a:solidFill>
                <a:effectLst/>
                <a:latin typeface="+mn-lt"/>
                <a:ea typeface="+mn-ea"/>
                <a:cs typeface="+mn-cs"/>
              </a:rPr>
              <a:t> labeled by the program to all who are healthy in reality. </a:t>
            </a:r>
          </a:p>
          <a:p>
            <a:r>
              <a:rPr lang="en-US" sz="1200" b="0" i="0" kern="1200" dirty="0" smtClean="0">
                <a:solidFill>
                  <a:schemeClr val="tx1"/>
                </a:solidFill>
                <a:effectLst/>
                <a:latin typeface="+mn-lt"/>
                <a:ea typeface="+mn-ea"/>
                <a:cs typeface="+mn-cs"/>
              </a:rPr>
              <a:t>Recall (aka Sensitivity)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ratio of the correctly +</a:t>
            </a:r>
            <a:r>
              <a:rPr lang="en-US" sz="1200" b="0" i="0" kern="1200" dirty="0" err="1" smtClean="0">
                <a:solidFill>
                  <a:schemeClr val="tx1"/>
                </a:solidFill>
                <a:effectLst/>
                <a:latin typeface="+mn-lt"/>
                <a:ea typeface="+mn-ea"/>
                <a:cs typeface="+mn-cs"/>
              </a:rPr>
              <a:t>ve</a:t>
            </a:r>
            <a:r>
              <a:rPr lang="en-US" sz="1200" b="0" i="0" kern="1200" dirty="0" smtClean="0">
                <a:solidFill>
                  <a:schemeClr val="tx1"/>
                </a:solidFill>
                <a:effectLst/>
                <a:latin typeface="+mn-lt"/>
                <a:ea typeface="+mn-ea"/>
                <a:cs typeface="+mn-cs"/>
              </a:rPr>
              <a:t> labeled by our model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all who have</a:t>
            </a:r>
            <a:r>
              <a:rPr lang="en-US" sz="1200" b="0" i="0" kern="1200" baseline="0" dirty="0" smtClean="0">
                <a:solidFill>
                  <a:schemeClr val="tx1"/>
                </a:solidFill>
                <a:effectLst/>
                <a:latin typeface="+mn-lt"/>
                <a:ea typeface="+mn-ea"/>
                <a:cs typeface="+mn-cs"/>
              </a:rPr>
              <a:t> CV diseases</a:t>
            </a:r>
            <a:r>
              <a:rPr lang="en-US" sz="1200" b="0" i="0" kern="1200" dirty="0" smtClean="0">
                <a:solidFill>
                  <a:schemeClr val="tx1"/>
                </a:solidFill>
                <a:effectLst/>
                <a:latin typeface="+mn-lt"/>
                <a:ea typeface="+mn-ea"/>
                <a:cs typeface="+mn-cs"/>
              </a:rPr>
              <a:t> in reality.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Precision is the ratio of the </a:t>
            </a:r>
            <a:r>
              <a:rPr lang="en-US" sz="1200" b="1" i="0" kern="1200" dirty="0" smtClean="0">
                <a:solidFill>
                  <a:schemeClr val="tx1"/>
                </a:solidFill>
                <a:effectLst/>
                <a:latin typeface="+mn-lt"/>
                <a:ea typeface="+mn-ea"/>
                <a:cs typeface="+mn-cs"/>
              </a:rPr>
              <a:t>correctly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ve</a:t>
            </a:r>
            <a:r>
              <a:rPr lang="en-US" sz="1200" b="0" i="0" kern="1200" dirty="0" smtClean="0">
                <a:solidFill>
                  <a:schemeClr val="tx1"/>
                </a:solidFill>
                <a:effectLst/>
                <a:latin typeface="+mn-lt"/>
                <a:ea typeface="+mn-ea"/>
                <a:cs typeface="+mn-cs"/>
              </a:rPr>
              <a:t> labeled</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our</a:t>
            </a:r>
            <a:r>
              <a:rPr lang="en-US" sz="1200" b="0" i="0" kern="1200" baseline="0" dirty="0" smtClean="0">
                <a:solidFill>
                  <a:schemeClr val="tx1"/>
                </a:solidFill>
                <a:effectLst/>
                <a:latin typeface="+mn-lt"/>
                <a:ea typeface="+mn-ea"/>
                <a:cs typeface="+mn-cs"/>
              </a:rPr>
              <a:t> model</a:t>
            </a:r>
            <a:r>
              <a:rPr lang="en-US" sz="1200" b="0" i="0" kern="1200" dirty="0" smtClean="0">
                <a:solidFill>
                  <a:schemeClr val="tx1"/>
                </a:solidFill>
                <a:effectLst/>
                <a:latin typeface="+mn-lt"/>
                <a:ea typeface="+mn-ea"/>
                <a:cs typeface="+mn-cs"/>
              </a:rPr>
              <a:t> to all +</a:t>
            </a:r>
            <a:r>
              <a:rPr lang="en-US" sz="1200" b="0" i="0" kern="1200" dirty="0" err="1" smtClean="0">
                <a:solidFill>
                  <a:schemeClr val="tx1"/>
                </a:solidFill>
                <a:effectLst/>
                <a:latin typeface="+mn-lt"/>
                <a:ea typeface="+mn-ea"/>
                <a:cs typeface="+mn-cs"/>
              </a:rPr>
              <a:t>ve</a:t>
            </a:r>
            <a:r>
              <a:rPr lang="en-US" sz="1200" b="0" i="0" kern="1200" dirty="0" smtClean="0">
                <a:solidFill>
                  <a:schemeClr val="tx1"/>
                </a:solidFill>
                <a:effectLst/>
                <a:latin typeface="+mn-lt"/>
                <a:ea typeface="+mn-ea"/>
                <a:cs typeface="+mn-cs"/>
              </a:rPr>
              <a:t> labeled.</a:t>
            </a:r>
          </a:p>
          <a:p>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15</a:t>
            </a:fld>
            <a:endParaRPr lang="en-US"/>
          </a:p>
        </p:txBody>
      </p:sp>
    </p:spTree>
    <p:extLst>
      <p:ext uri="{BB962C8B-B14F-4D97-AF65-F5344CB8AC3E}">
        <p14:creationId xmlns:p14="http://schemas.microsoft.com/office/powerpoint/2010/main" val="1382379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After tuning my threshold, I decided to set my threshold at 0.44, for slightly better recall but at the same time, not compromising on my precision result. For performance wise, let’s take a look at this table here. </a:t>
            </a:r>
          </a:p>
          <a:p>
            <a:r>
              <a:rPr lang="en-US" sz="1200" b="0" i="0" kern="1200" dirty="0" smtClean="0">
                <a:solidFill>
                  <a:schemeClr val="tx1"/>
                </a:solidFill>
                <a:effectLst/>
                <a:latin typeface="+mn-lt"/>
                <a:ea typeface="+mn-ea"/>
                <a:cs typeface="+mn-cs"/>
              </a:rPr>
              <a:t>— Accuracy value of around 70% means that 7 out of every 10 predicts </a:t>
            </a:r>
            <a:r>
              <a:rPr lang="en-US" sz="1200" b="0" i="0" kern="1200" baseline="0" dirty="0" smtClean="0">
                <a:solidFill>
                  <a:schemeClr val="tx1"/>
                </a:solidFill>
                <a:effectLst/>
                <a:latin typeface="+mn-lt"/>
                <a:ea typeface="+mn-ea"/>
                <a:cs typeface="+mn-cs"/>
              </a:rPr>
              <a:t>are correct but 3 are wrong.  </a:t>
            </a:r>
          </a:p>
          <a:p>
            <a:r>
              <a:rPr lang="en-US" sz="1200" b="0" i="0" kern="1200" dirty="0" smtClean="0">
                <a:solidFill>
                  <a:schemeClr val="tx1"/>
                </a:solidFill>
                <a:effectLst/>
                <a:latin typeface="+mn-lt"/>
                <a:ea typeface="+mn-ea"/>
                <a:cs typeface="+mn-cs"/>
              </a:rPr>
              <a:t>— Precision value of around 70% means that on average, every 7 out</a:t>
            </a:r>
            <a:r>
              <a:rPr lang="en-US" sz="1200" b="0" i="0" kern="1200" baseline="0" dirty="0" smtClean="0">
                <a:solidFill>
                  <a:schemeClr val="tx1"/>
                </a:solidFill>
                <a:effectLst/>
                <a:latin typeface="+mn-lt"/>
                <a:ea typeface="+mn-ea"/>
                <a:cs typeface="+mn-cs"/>
              </a:rPr>
              <a:t> of </a:t>
            </a:r>
            <a:r>
              <a:rPr lang="en-US" sz="1200" b="0" i="0" kern="1200" dirty="0" smtClean="0">
                <a:solidFill>
                  <a:schemeClr val="tx1"/>
                </a:solidFill>
                <a:effectLst/>
                <a:latin typeface="+mn-lt"/>
                <a:ea typeface="+mn-ea"/>
                <a:cs typeface="+mn-cs"/>
              </a:rPr>
              <a:t>10 who</a:t>
            </a:r>
            <a:r>
              <a:rPr lang="en-US" sz="1200" b="0" i="0" kern="1200" baseline="0" dirty="0" smtClean="0">
                <a:solidFill>
                  <a:schemeClr val="tx1"/>
                </a:solidFill>
                <a:effectLst/>
                <a:latin typeface="+mn-lt"/>
                <a:ea typeface="+mn-ea"/>
                <a:cs typeface="+mn-cs"/>
              </a:rPr>
              <a:t> predicted with</a:t>
            </a:r>
            <a:r>
              <a:rPr lang="en-US" sz="1200" b="0" i="0" kern="1200" dirty="0" smtClean="0">
                <a:solidFill>
                  <a:schemeClr val="tx1"/>
                </a:solidFill>
                <a:effectLst/>
                <a:latin typeface="+mn-lt"/>
                <a:ea typeface="+mn-ea"/>
                <a:cs typeface="+mn-cs"/>
              </a:rPr>
              <a:t> disease</a:t>
            </a:r>
            <a:r>
              <a:rPr lang="en-US" sz="1200" b="0" i="0" kern="1200" baseline="0" dirty="0" smtClean="0">
                <a:solidFill>
                  <a:schemeClr val="tx1"/>
                </a:solidFill>
                <a:effectLst/>
                <a:latin typeface="+mn-lt"/>
                <a:ea typeface="+mn-ea"/>
                <a:cs typeface="+mn-cs"/>
              </a:rPr>
              <a:t> really do have the disease but 3 are actually</a:t>
            </a:r>
            <a:r>
              <a:rPr lang="en-US" sz="1200" b="0" i="0" kern="1200" dirty="0" smtClean="0">
                <a:solidFill>
                  <a:schemeClr val="tx1"/>
                </a:solidFill>
                <a:effectLst/>
                <a:latin typeface="+mn-lt"/>
                <a:ea typeface="+mn-ea"/>
                <a:cs typeface="+mn-cs"/>
              </a:rPr>
              <a:t> healthy.</a:t>
            </a:r>
          </a:p>
          <a:p>
            <a:r>
              <a:rPr lang="en-US" sz="1200" b="0" i="0" kern="1200" dirty="0" smtClean="0">
                <a:solidFill>
                  <a:schemeClr val="tx1"/>
                </a:solidFill>
                <a:effectLst/>
                <a:latin typeface="+mn-lt"/>
                <a:ea typeface="+mn-ea"/>
                <a:cs typeface="+mn-cs"/>
              </a:rPr>
              <a:t>— Recall value is 70% means that 3 of every 10 people</a:t>
            </a:r>
            <a:r>
              <a:rPr lang="en-US" sz="1200" b="0" i="0" kern="1200" baseline="0" dirty="0" smtClean="0">
                <a:solidFill>
                  <a:schemeClr val="tx1"/>
                </a:solidFill>
                <a:effectLst/>
                <a:latin typeface="+mn-lt"/>
                <a:ea typeface="+mn-ea"/>
                <a:cs typeface="+mn-cs"/>
              </a:rPr>
              <a:t> with disease </a:t>
            </a:r>
            <a:r>
              <a:rPr lang="en-US" sz="1200" b="0" i="0" kern="1200" dirty="0" smtClean="0">
                <a:solidFill>
                  <a:schemeClr val="tx1"/>
                </a:solidFill>
                <a:effectLst/>
                <a:latin typeface="+mn-lt"/>
                <a:ea typeface="+mn-ea"/>
                <a:cs typeface="+mn-cs"/>
              </a:rPr>
              <a:t>in reality are missed-predicated as healthy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Specificity value is 70% means that 3 out</a:t>
            </a:r>
            <a:r>
              <a:rPr lang="en-US" sz="1200" b="0" i="0" kern="1200" baseline="0" dirty="0" smtClean="0">
                <a:solidFill>
                  <a:schemeClr val="tx1"/>
                </a:solidFill>
                <a:effectLst/>
                <a:latin typeface="+mn-lt"/>
                <a:ea typeface="+mn-ea"/>
                <a:cs typeface="+mn-cs"/>
              </a:rPr>
              <a:t> of </a:t>
            </a:r>
            <a:r>
              <a:rPr lang="en-US" sz="1200" b="0" i="0" kern="1200" dirty="0" smtClean="0">
                <a:solidFill>
                  <a:schemeClr val="tx1"/>
                </a:solidFill>
                <a:effectLst/>
                <a:latin typeface="+mn-lt"/>
                <a:ea typeface="+mn-ea"/>
                <a:cs typeface="+mn-cs"/>
              </a:rPr>
              <a:t>every 10 healthy people in reality are miss-predicted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with</a:t>
            </a:r>
            <a:r>
              <a:rPr lang="en-US" sz="1200" b="0" i="0" kern="1200" baseline="0" dirty="0" smtClean="0">
                <a:solidFill>
                  <a:schemeClr val="tx1"/>
                </a:solidFill>
                <a:effectLst/>
                <a:latin typeface="+mn-lt"/>
                <a:ea typeface="+mn-ea"/>
                <a:cs typeface="+mn-cs"/>
              </a:rPr>
              <a:t> disease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Not too bad, but also not so good, which brings me to my conclusion and insights.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b="0" baseline="0" dirty="0" smtClean="0"/>
          </a:p>
        </p:txBody>
      </p:sp>
      <p:sp>
        <p:nvSpPr>
          <p:cNvPr id="4" name="Slide Number Placeholder 3"/>
          <p:cNvSpPr>
            <a:spLocks noGrp="1"/>
          </p:cNvSpPr>
          <p:nvPr>
            <p:ph type="sldNum" sz="quarter" idx="10"/>
          </p:nvPr>
        </p:nvSpPr>
        <p:spPr/>
        <p:txBody>
          <a:bodyPr/>
          <a:lstStyle/>
          <a:p>
            <a:fld id="{CA0A20B5-26F3-48BE-AD1A-BC5BEEBDDE86}" type="slidenum">
              <a:rPr lang="en-US" smtClean="0"/>
              <a:t>16</a:t>
            </a:fld>
            <a:endParaRPr lang="en-US"/>
          </a:p>
        </p:txBody>
      </p:sp>
    </p:spTree>
    <p:extLst>
      <p:ext uri="{BB962C8B-B14F-4D97-AF65-F5344CB8AC3E}">
        <p14:creationId xmlns:p14="http://schemas.microsoft.com/office/powerpoint/2010/main" val="828690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Before</a:t>
            </a:r>
            <a:r>
              <a:rPr lang="en-US" baseline="0" dirty="0" smtClean="0"/>
              <a:t> I end off, I would like to just share with </a:t>
            </a:r>
            <a:r>
              <a:rPr lang="en-US" baseline="0" dirty="0" err="1" smtClean="0"/>
              <a:t>yall</a:t>
            </a:r>
            <a:r>
              <a:rPr lang="en-US" baseline="0" dirty="0" smtClean="0"/>
              <a:t> on my very simple app which I created to detect cardiovascular diseases based on my model but there are still </a:t>
            </a:r>
            <a:r>
              <a:rPr lang="en-US" baseline="0" dirty="0" err="1" smtClean="0"/>
              <a:t>alot</a:t>
            </a:r>
            <a:r>
              <a:rPr lang="en-US" baseline="0" dirty="0" smtClean="0"/>
              <a:t> modifications to improve on. If I have more time, I would like to improvise it such that it can produce result on how much percentage is the person at risk of the disease. For now, my model can tell you only whether yes or no if you are at risk. </a:t>
            </a:r>
            <a:endParaRPr lang="en-US" b="0" dirty="0" smtClean="0"/>
          </a:p>
          <a:p>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17</a:t>
            </a:fld>
            <a:endParaRPr lang="en-US"/>
          </a:p>
        </p:txBody>
      </p:sp>
    </p:spTree>
    <p:extLst>
      <p:ext uri="{BB962C8B-B14F-4D97-AF65-F5344CB8AC3E}">
        <p14:creationId xmlns:p14="http://schemas.microsoft.com/office/powerpoint/2010/main" val="438645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Being an ex cardio nurse, one</a:t>
            </a:r>
            <a:r>
              <a:rPr lang="en-US" sz="1200" b="0" baseline="0" dirty="0" smtClean="0"/>
              <a:t> thing I am certain is that the diagnosis of Cardiovascular disease </a:t>
            </a:r>
            <a:r>
              <a:rPr lang="en-US" sz="1200" dirty="0" smtClean="0"/>
              <a:t>involves comprehensive</a:t>
            </a:r>
            <a:r>
              <a:rPr lang="en-US" sz="1200" baseline="0" dirty="0" smtClean="0"/>
              <a:t> </a:t>
            </a:r>
            <a:r>
              <a:rPr lang="en-US" sz="1200" dirty="0" smtClean="0"/>
              <a:t>workup which</a:t>
            </a:r>
            <a:r>
              <a:rPr lang="en-US" sz="1200" baseline="0" dirty="0" smtClean="0"/>
              <a:t> comprises of </a:t>
            </a:r>
            <a:r>
              <a:rPr lang="en-US" sz="1200" dirty="0" smtClean="0"/>
              <a:t>scans,</a:t>
            </a:r>
            <a:r>
              <a:rPr lang="en-US" sz="1200" baseline="0" dirty="0" smtClean="0"/>
              <a:t> </a:t>
            </a:r>
            <a:r>
              <a:rPr lang="en-US" sz="1200" b="0" i="0" kern="1200" dirty="0" smtClean="0">
                <a:solidFill>
                  <a:schemeClr val="tx1"/>
                </a:solidFill>
                <a:effectLst/>
                <a:latin typeface="+mn-lt"/>
                <a:ea typeface="+mn-ea"/>
                <a:cs typeface="+mn-cs"/>
              </a:rPr>
              <a:t>specific</a:t>
            </a:r>
            <a:r>
              <a:rPr lang="en-US" sz="1200" b="0" i="0" kern="1200" baseline="0" dirty="0" smtClean="0">
                <a:solidFill>
                  <a:schemeClr val="tx1"/>
                </a:solidFill>
                <a:effectLst/>
                <a:latin typeface="+mn-lt"/>
                <a:ea typeface="+mn-ea"/>
                <a:cs typeface="+mn-cs"/>
              </a:rPr>
              <a:t> blood tests and even invasive procedures, in </a:t>
            </a:r>
            <a:r>
              <a:rPr lang="en-US" sz="1200" dirty="0" smtClean="0"/>
              <a:t>which all</a:t>
            </a:r>
            <a:r>
              <a:rPr lang="en-US" sz="1200" baseline="0" dirty="0" smtClean="0"/>
              <a:t> of them</a:t>
            </a:r>
            <a:r>
              <a:rPr lang="en-US" sz="1200" dirty="0" smtClean="0"/>
              <a:t> are not included in my model. Therefore,</a:t>
            </a:r>
            <a:r>
              <a:rPr lang="en-US" sz="1200" baseline="0" dirty="0" smtClean="0"/>
              <a:t> I would say that my model is more appropriate to </a:t>
            </a:r>
            <a:r>
              <a:rPr lang="en-US" sz="1200" dirty="0" smtClean="0"/>
              <a:t>serve an early detection of CV diseases based on the person’s demographic details and behavioral</a:t>
            </a:r>
            <a:r>
              <a:rPr lang="en-US" sz="1200" baseline="0" dirty="0" smtClean="0"/>
              <a:t> lifestyles. This helps in </a:t>
            </a:r>
            <a:r>
              <a:rPr lang="en-US" sz="1200" dirty="0" smtClean="0"/>
              <a:t>identifying people with high risk in getting CV diseases</a:t>
            </a:r>
            <a:r>
              <a:rPr lang="en-US" sz="1200" baseline="0" dirty="0" smtClean="0"/>
              <a:t> and </a:t>
            </a:r>
            <a:r>
              <a:rPr lang="en-US" sz="1200" b="0" dirty="0" smtClean="0"/>
              <a:t>addressing to their risk factors early (like I</a:t>
            </a:r>
            <a:r>
              <a:rPr lang="en-US" sz="1200" b="0" baseline="0" dirty="0" smtClean="0"/>
              <a:t> mentioned earlier) it can help to prevent CV disease or to help the person receive </a:t>
            </a:r>
            <a:r>
              <a:rPr lang="en-US" sz="1200" baseline="0" dirty="0" smtClean="0"/>
              <a:t>early medical intervention</a:t>
            </a:r>
            <a:r>
              <a:rPr lang="en-US" sz="1200" b="0" baseline="0" dirty="0" smtClean="0"/>
              <a:t> which </a:t>
            </a:r>
            <a:r>
              <a:rPr lang="en-US" sz="1200" baseline="0" dirty="0" smtClean="0"/>
              <a:t>can definitely improve the prognosis of the condition. Like the quote always say the good-news stories in medicine are early detection and early intervention. </a:t>
            </a:r>
          </a:p>
        </p:txBody>
      </p:sp>
      <p:sp>
        <p:nvSpPr>
          <p:cNvPr id="4" name="Slide Number Placeholder 3"/>
          <p:cNvSpPr>
            <a:spLocks noGrp="1"/>
          </p:cNvSpPr>
          <p:nvPr>
            <p:ph type="sldNum" sz="quarter" idx="10"/>
          </p:nvPr>
        </p:nvSpPr>
        <p:spPr/>
        <p:txBody>
          <a:bodyPr/>
          <a:lstStyle/>
          <a:p>
            <a:fld id="{CA0A20B5-26F3-48BE-AD1A-BC5BEEBDDE86}" type="slidenum">
              <a:rPr lang="en-US" smtClean="0"/>
              <a:t>19</a:t>
            </a:fld>
            <a:endParaRPr lang="en-US"/>
          </a:p>
        </p:txBody>
      </p:sp>
    </p:spTree>
    <p:extLst>
      <p:ext uri="{BB962C8B-B14F-4D97-AF65-F5344CB8AC3E}">
        <p14:creationId xmlns:p14="http://schemas.microsoft.com/office/powerpoint/2010/main" val="63136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20</a:t>
            </a:fld>
            <a:endParaRPr lang="en-US"/>
          </a:p>
        </p:txBody>
      </p:sp>
    </p:spTree>
    <p:extLst>
      <p:ext uri="{BB962C8B-B14F-4D97-AF65-F5344CB8AC3E}">
        <p14:creationId xmlns:p14="http://schemas.microsoft.com/office/powerpoint/2010/main" val="360994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So just a little</a:t>
            </a:r>
            <a:r>
              <a:rPr lang="en-US" sz="1200" b="0" baseline="0" dirty="0" smtClean="0"/>
              <a:t> background on Cardiovascular disease</a:t>
            </a:r>
            <a:endParaRPr lang="en-US"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According to World</a:t>
            </a:r>
            <a:r>
              <a:rPr lang="en-US" sz="1200" b="0" baseline="0" dirty="0" smtClean="0"/>
              <a:t> </a:t>
            </a:r>
            <a:r>
              <a:rPr lang="en-US" sz="1200" b="0" dirty="0" smtClean="0"/>
              <a:t>Health Organization</a:t>
            </a:r>
            <a:r>
              <a:rPr lang="en-US" sz="1200" b="0" baseline="0" dirty="0" smtClean="0"/>
              <a:t> (WHO)</a:t>
            </a:r>
            <a:r>
              <a:rPr lang="en-US" sz="1200" b="0" dirty="0" smtClean="0"/>
              <a:t>,</a:t>
            </a:r>
            <a:r>
              <a:rPr lang="en-US" sz="1200" b="0" baseline="0" dirty="0" smtClean="0"/>
              <a:t> it is the </a:t>
            </a:r>
            <a:r>
              <a:rPr lang="en-US" sz="1200" b="0" dirty="0" smtClean="0"/>
              <a:t>Disorders of heart and blood vessels,</a:t>
            </a:r>
            <a:r>
              <a:rPr lang="en-US" sz="1200" b="0" baseline="0" dirty="0" smtClean="0"/>
              <a:t> </a:t>
            </a:r>
            <a:r>
              <a:rPr lang="en-US" sz="1200" b="0" dirty="0" smtClean="0"/>
              <a:t>and includes</a:t>
            </a:r>
            <a:r>
              <a:rPr lang="en-US" sz="1200" b="0" baseline="0" dirty="0" smtClean="0"/>
              <a:t> conditions like</a:t>
            </a:r>
            <a:r>
              <a:rPr lang="en-US" sz="1200" b="0" dirty="0" smtClean="0"/>
              <a:t> hypertension (high blood pressure) coronary heart disease (commonly</a:t>
            </a:r>
            <a:r>
              <a:rPr lang="en-US" sz="1200" b="0" baseline="0" dirty="0" smtClean="0"/>
              <a:t> known as </a:t>
            </a:r>
            <a:r>
              <a:rPr lang="en-US" sz="1200" b="0" dirty="0" smtClean="0"/>
              <a:t>heart attack)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They are the number one cause of death globally</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One</a:t>
            </a:r>
            <a:r>
              <a:rPr lang="en-US" sz="1200" b="1" i="0" kern="1200" baseline="0" dirty="0" smtClean="0">
                <a:solidFill>
                  <a:schemeClr val="tx1"/>
                </a:solidFill>
                <a:effectLst/>
                <a:latin typeface="+mn-lt"/>
                <a:ea typeface="+mn-ea"/>
                <a:cs typeface="+mn-cs"/>
              </a:rPr>
              <a:t> thing to note is that </a:t>
            </a:r>
            <a:r>
              <a:rPr lang="en-US" sz="1200" b="0" i="0" kern="1200" baseline="0" dirty="0" smtClean="0">
                <a:solidFill>
                  <a:schemeClr val="tx1"/>
                </a:solidFill>
                <a:effectLst/>
                <a:latin typeface="+mn-lt"/>
                <a:ea typeface="+mn-ea"/>
                <a:cs typeface="+mn-cs"/>
              </a:rPr>
              <a:t>m</a:t>
            </a:r>
            <a:r>
              <a:rPr lang="en-US" sz="1200" b="0" dirty="0" smtClean="0"/>
              <a:t>ost </a:t>
            </a:r>
            <a:r>
              <a:rPr lang="en-US" sz="1200" b="0" baseline="0" dirty="0" smtClean="0"/>
              <a:t>Cardiovascular disease</a:t>
            </a:r>
            <a:r>
              <a:rPr lang="en-US" sz="1200" b="0" dirty="0" smtClean="0"/>
              <a:t> can actually be prevented by addressing behavioral risk factors such as</a:t>
            </a:r>
            <a:r>
              <a:rPr lang="en-US" sz="1200" b="0" baseline="0" dirty="0" smtClean="0"/>
              <a:t> smoking</a:t>
            </a:r>
            <a:r>
              <a:rPr lang="en-US" sz="1200" b="0" dirty="0" smtClean="0"/>
              <a:t>, obesity, physical inactivity and alcoholism. And this come to my motivation</a:t>
            </a:r>
            <a:r>
              <a:rPr lang="en-US" sz="1200" b="0" baseline="0" dirty="0" smtClean="0"/>
              <a:t> for my project. </a:t>
            </a:r>
            <a:endParaRPr lang="en-US"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Some</a:t>
            </a:r>
            <a:r>
              <a:rPr lang="en-US" sz="1200" b="0" baseline="0" dirty="0" smtClean="0"/>
              <a:t> of you guys already know I am an- ex nurse and I was actually in cardiology and cardio-thoracic vascular surgery dep. Therefore, it motivates me to predict CV diseases which can helps in early diagnosis and medical treatment that can improve prognosis. </a:t>
            </a: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3</a:t>
            </a:fld>
            <a:endParaRPr lang="en-US"/>
          </a:p>
        </p:txBody>
      </p:sp>
    </p:spTree>
    <p:extLst>
      <p:ext uri="{BB962C8B-B14F-4D97-AF65-F5344CB8AC3E}">
        <p14:creationId xmlns:p14="http://schemas.microsoft.com/office/powerpoint/2010/main" val="359722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my dataset, I have gotten it from </a:t>
            </a:r>
            <a:r>
              <a:rPr lang="en-US" sz="1200" b="0" i="0" kern="1200" baseline="0" dirty="0" err="1" smtClean="0">
                <a:solidFill>
                  <a:schemeClr val="tx1"/>
                </a:solidFill>
                <a:effectLst/>
                <a:latin typeface="+mn-lt"/>
                <a:ea typeface="+mn-ea"/>
                <a:cs typeface="+mn-cs"/>
              </a:rPr>
              <a:t>Kaggle</a:t>
            </a:r>
            <a:r>
              <a:rPr lang="en-US" sz="1200" b="0" i="0" kern="1200" baseline="0" dirty="0" smtClean="0">
                <a:solidFill>
                  <a:schemeClr val="tx1"/>
                </a:solidFill>
                <a:effectLst/>
                <a:latin typeface="+mn-lt"/>
                <a:ea typeface="+mn-ea"/>
                <a:cs typeface="+mn-cs"/>
              </a:rPr>
              <a:t>, the no. of records is 69300 and no of features is 12. This consist of </a:t>
            </a:r>
            <a:r>
              <a:rPr lang="en-US" sz="1200" b="0" i="0" kern="1200" dirty="0" smtClean="0">
                <a:solidFill>
                  <a:schemeClr val="tx1"/>
                </a:solidFill>
                <a:effectLst/>
                <a:latin typeface="+mn-lt"/>
                <a:ea typeface="+mn-ea"/>
                <a:cs typeface="+mn-cs"/>
              </a:rPr>
              <a:t>Objective,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Examination</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Subjective</a:t>
            </a:r>
            <a:r>
              <a:rPr lang="en-US" sz="1200" b="0" i="0" kern="1200" baseline="0" dirty="0" smtClean="0">
                <a:solidFill>
                  <a:schemeClr val="tx1"/>
                </a:solidFill>
                <a:effectLst/>
                <a:latin typeface="+mn-lt"/>
                <a:ea typeface="+mn-ea"/>
                <a:cs typeface="+mn-cs"/>
              </a:rPr>
              <a:t> features.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 our</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arget</a:t>
            </a:r>
            <a:r>
              <a:rPr lang="en-US" sz="1200" b="0" i="0" kern="1200" baseline="0" dirty="0" smtClean="0">
                <a:solidFill>
                  <a:schemeClr val="tx1"/>
                </a:solidFill>
                <a:effectLst/>
                <a:latin typeface="+mn-lt"/>
                <a:ea typeface="+mn-ea"/>
                <a:cs typeface="+mn-cs"/>
              </a:rPr>
              <a:t> will be </a:t>
            </a:r>
            <a:r>
              <a:rPr lang="en-US" sz="1200" b="0" i="0" kern="1200" dirty="0" smtClean="0">
                <a:solidFill>
                  <a:schemeClr val="tx1"/>
                </a:solidFill>
                <a:effectLst/>
                <a:latin typeface="+mn-lt"/>
                <a:ea typeface="+mn-ea"/>
                <a:cs typeface="+mn-cs"/>
              </a:rPr>
              <a:t>Presence or absence of cardiovascular disease</a:t>
            </a:r>
          </a:p>
          <a:p>
            <a:pPr fontAlgn="base"/>
            <a:r>
              <a:rPr lang="en-US" sz="1200" b="0" i="0" kern="1200" baseline="0" dirty="0" smtClean="0">
                <a:solidFill>
                  <a:schemeClr val="tx1"/>
                </a:solidFill>
                <a:effectLst/>
                <a:latin typeface="+mn-lt"/>
                <a:ea typeface="+mn-ea"/>
                <a:cs typeface="+mn-cs"/>
              </a:rPr>
              <a:t>This pie graphs shows that my dataset is pretty much balanced for my modeling which I will be elaborated more later.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0A20B5-26F3-48BE-AD1A-BC5BEEBDDE86}" type="slidenum">
              <a:rPr lang="en-US" smtClean="0"/>
              <a:t>4</a:t>
            </a:fld>
            <a:endParaRPr lang="en-US"/>
          </a:p>
        </p:txBody>
      </p:sp>
    </p:spTree>
    <p:extLst>
      <p:ext uri="{BB962C8B-B14F-4D97-AF65-F5344CB8AC3E}">
        <p14:creationId xmlns:p14="http://schemas.microsoft.com/office/powerpoint/2010/main" val="73835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quickly go through the tools I have used for this project: pandas</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5</a:t>
            </a:fld>
            <a:endParaRPr lang="en-US"/>
          </a:p>
        </p:txBody>
      </p:sp>
    </p:spTree>
    <p:extLst>
      <p:ext uri="{BB962C8B-B14F-4D97-AF65-F5344CB8AC3E}">
        <p14:creationId xmlns:p14="http://schemas.microsoft.com/office/powerpoint/2010/main" val="56871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methodology</a:t>
            </a:r>
            <a:r>
              <a:rPr lang="en-US" baseline="0" dirty="0" smtClean="0"/>
              <a:t> I used for this project, I started off with simple data cleaning and EDA. </a:t>
            </a:r>
            <a:endParaRPr lang="en-US" dirty="0" smtClean="0"/>
          </a:p>
          <a:p>
            <a:r>
              <a:rPr lang="en-US" dirty="0" smtClean="0"/>
              <a:t>In my original dataset, height and weight seems uncorrelated with the target therefore</a:t>
            </a:r>
            <a:r>
              <a:rPr lang="en-US" baseline="0" dirty="0" smtClean="0"/>
              <a:t> I included a calculated field of </a:t>
            </a:r>
            <a:r>
              <a:rPr lang="en-US" dirty="0" smtClean="0"/>
              <a:t>Body Mass Index (BMI) which</a:t>
            </a:r>
            <a:r>
              <a:rPr lang="en-US" baseline="0" dirty="0" smtClean="0"/>
              <a:t> can help </a:t>
            </a:r>
            <a:r>
              <a:rPr lang="en-US" dirty="0" smtClean="0"/>
              <a:t>to train my model. Then I used </a:t>
            </a:r>
            <a:r>
              <a:rPr lang="en-US" baseline="0" dirty="0" err="1" smtClean="0"/>
              <a:t>Randomforest</a:t>
            </a:r>
            <a:r>
              <a:rPr lang="en-US" baseline="0" dirty="0" smtClean="0"/>
              <a:t> to help me in feature selection. </a:t>
            </a:r>
          </a:p>
          <a:p>
            <a:r>
              <a:rPr lang="en-US" baseline="0" dirty="0" smtClean="0"/>
              <a:t>Moving on to training and testing my model,  I used </a:t>
            </a:r>
            <a:r>
              <a:rPr lang="en-US" baseline="0" dirty="0" err="1" smtClean="0"/>
              <a:t>randomsearchCV</a:t>
            </a:r>
            <a:r>
              <a:rPr lang="en-US" baseline="0" dirty="0" smtClean="0"/>
              <a:t> to tune my hyper-parameters, as my dataset is on the larger side…except for Naïve Bayes as there isn’t any hyper-parameter to tune. Then I compared my models based on their accuracy, AUC score, log loss and F1-score. </a:t>
            </a:r>
          </a:p>
          <a:p>
            <a:r>
              <a:rPr lang="en-US" baseline="0" dirty="0" smtClean="0"/>
              <a:t>Lastly, onto evaluation of my chosen model, I will explain more on the confusion matrix and talk more on its performance</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6</a:t>
            </a:fld>
            <a:endParaRPr lang="en-US"/>
          </a:p>
        </p:txBody>
      </p:sp>
    </p:spTree>
    <p:extLst>
      <p:ext uri="{BB962C8B-B14F-4D97-AF65-F5344CB8AC3E}">
        <p14:creationId xmlns:p14="http://schemas.microsoft.com/office/powerpoint/2010/main" val="330772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this is some information on the final dataset I used to create my models. As you can see from graph beside on the feature importance, you can infer that the top 3 features in predicting of CV diseases are BMI, Systolic BP and age. </a:t>
            </a:r>
            <a:endParaRPr lang="en-US" dirty="0" smtClean="0"/>
          </a:p>
        </p:txBody>
      </p:sp>
      <p:sp>
        <p:nvSpPr>
          <p:cNvPr id="4" name="Slide Number Placeholder 3"/>
          <p:cNvSpPr>
            <a:spLocks noGrp="1"/>
          </p:cNvSpPr>
          <p:nvPr>
            <p:ph type="sldNum" sz="quarter" idx="10"/>
          </p:nvPr>
        </p:nvSpPr>
        <p:spPr/>
        <p:txBody>
          <a:bodyPr/>
          <a:lstStyle/>
          <a:p>
            <a:fld id="{CA0A20B5-26F3-48BE-AD1A-BC5BEEBDDE86}" type="slidenum">
              <a:rPr lang="en-US" smtClean="0"/>
              <a:t>7</a:t>
            </a:fld>
            <a:endParaRPr lang="en-US"/>
          </a:p>
        </p:txBody>
      </p:sp>
    </p:spTree>
    <p:extLst>
      <p:ext uri="{BB962C8B-B14F-4D97-AF65-F5344CB8AC3E}">
        <p14:creationId xmlns:p14="http://schemas.microsoft.com/office/powerpoint/2010/main" val="198364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compare</a:t>
            </a:r>
            <a:r>
              <a:rPr lang="en-US" baseline="0" dirty="0" smtClean="0"/>
              <a:t> on the models I have tried. They includes logistic regression, K nearest neighbor, support vector machine (SVM) algorithm, </a:t>
            </a:r>
            <a:r>
              <a:rPr lang="en-US" baseline="0" dirty="0" err="1" smtClean="0"/>
              <a:t>navie</a:t>
            </a:r>
            <a:r>
              <a:rPr lang="en-US" baseline="0" dirty="0" smtClean="0"/>
              <a:t> </a:t>
            </a:r>
            <a:r>
              <a:rPr lang="en-US" baseline="0" dirty="0" err="1" smtClean="0"/>
              <a:t>bayes</a:t>
            </a:r>
            <a:r>
              <a:rPr lang="en-US" baseline="0" dirty="0" smtClean="0"/>
              <a:t>, decision tree and </a:t>
            </a:r>
            <a:r>
              <a:rPr lang="en-US" baseline="0" dirty="0" err="1" smtClean="0"/>
              <a:t>randomforest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8</a:t>
            </a:fld>
            <a:endParaRPr lang="en-US"/>
          </a:p>
        </p:txBody>
      </p:sp>
    </p:spTree>
    <p:extLst>
      <p:ext uri="{BB962C8B-B14F-4D97-AF65-F5344CB8AC3E}">
        <p14:creationId xmlns:p14="http://schemas.microsoft.com/office/powerpoint/2010/main" val="180263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for accuracy, </a:t>
            </a:r>
            <a:r>
              <a:rPr lang="en-US" baseline="0" dirty="0" err="1" smtClean="0"/>
              <a:t>randomforest</a:t>
            </a:r>
            <a:r>
              <a:rPr lang="en-US" baseline="0" dirty="0" smtClean="0"/>
              <a:t> has done the best among all. </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9</a:t>
            </a:fld>
            <a:endParaRPr lang="en-US"/>
          </a:p>
        </p:txBody>
      </p:sp>
    </p:spTree>
    <p:extLst>
      <p:ext uri="{BB962C8B-B14F-4D97-AF65-F5344CB8AC3E}">
        <p14:creationId xmlns:p14="http://schemas.microsoft.com/office/powerpoint/2010/main" val="414880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Moving on to AUC and F1-score. For AUC, the </a:t>
            </a:r>
            <a:r>
              <a:rPr lang="en-US" sz="1200" b="0" i="0" kern="1200" dirty="0" smtClean="0">
                <a:solidFill>
                  <a:schemeClr val="tx1"/>
                </a:solidFill>
                <a:effectLst/>
                <a:latin typeface="+mn-lt"/>
                <a:ea typeface="+mn-ea"/>
                <a:cs typeface="+mn-cs"/>
              </a:rPr>
              <a:t>Higher the</a:t>
            </a:r>
            <a:r>
              <a:rPr lang="en-US" sz="1200" b="0" i="0" kern="1200" baseline="0" dirty="0" smtClean="0">
                <a:solidFill>
                  <a:schemeClr val="tx1"/>
                </a:solidFill>
                <a:effectLst/>
                <a:latin typeface="+mn-lt"/>
                <a:ea typeface="+mn-ea"/>
                <a:cs typeface="+mn-cs"/>
              </a:rPr>
              <a:t> score is</a:t>
            </a:r>
            <a:r>
              <a:rPr lang="en-US" sz="1200" b="0" i="0" kern="1200" dirty="0" smtClean="0">
                <a:solidFill>
                  <a:schemeClr val="tx1"/>
                </a:solidFill>
                <a:effectLst/>
                <a:latin typeface="+mn-lt"/>
                <a:ea typeface="+mn-ea"/>
                <a:cs typeface="+mn-cs"/>
              </a:rPr>
              <a:t>, the better </a:t>
            </a:r>
            <a:r>
              <a:rPr lang="en-US" sz="1200" b="0" i="0" kern="1200" baseline="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model is at predicting</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distinguishing between people with disease and no disease.</a:t>
            </a:r>
          </a:p>
          <a:p>
            <a:r>
              <a:rPr lang="en-US" baseline="0" dirty="0" smtClean="0"/>
              <a:t>And for F1-score which is a average of precision and recall, it shouldn’t </a:t>
            </a:r>
            <a:r>
              <a:rPr lang="en-US" sz="1200" b="0" i="0" kern="1200" baseline="0" dirty="0" smtClean="0">
                <a:solidFill>
                  <a:schemeClr val="tx1"/>
                </a:solidFill>
                <a:effectLst/>
                <a:latin typeface="+mn-lt"/>
                <a:ea typeface="+mn-ea"/>
                <a:cs typeface="+mn-cs"/>
              </a:rPr>
              <a:t>be</a:t>
            </a:r>
            <a:r>
              <a:rPr lang="en-US" sz="1200" b="0" i="0" kern="1200" dirty="0" smtClean="0">
                <a:solidFill>
                  <a:schemeClr val="tx1"/>
                </a:solidFill>
                <a:effectLst/>
                <a:latin typeface="+mn-lt"/>
                <a:ea typeface="+mn-ea"/>
                <a:cs typeface="+mn-cs"/>
              </a:rPr>
              <a:t> so high if one measure is improved at the expense of the other. </a:t>
            </a:r>
            <a:endParaRPr lang="en-US" dirty="0"/>
          </a:p>
        </p:txBody>
      </p:sp>
      <p:sp>
        <p:nvSpPr>
          <p:cNvPr id="4" name="Slide Number Placeholder 3"/>
          <p:cNvSpPr>
            <a:spLocks noGrp="1"/>
          </p:cNvSpPr>
          <p:nvPr>
            <p:ph type="sldNum" sz="quarter" idx="10"/>
          </p:nvPr>
        </p:nvSpPr>
        <p:spPr/>
        <p:txBody>
          <a:bodyPr/>
          <a:lstStyle/>
          <a:p>
            <a:fld id="{CA0A20B5-26F3-48BE-AD1A-BC5BEEBDDE86}" type="slidenum">
              <a:rPr lang="en-US" smtClean="0"/>
              <a:t>10</a:t>
            </a:fld>
            <a:endParaRPr lang="en-US"/>
          </a:p>
        </p:txBody>
      </p:sp>
    </p:spTree>
    <p:extLst>
      <p:ext uri="{BB962C8B-B14F-4D97-AF65-F5344CB8AC3E}">
        <p14:creationId xmlns:p14="http://schemas.microsoft.com/office/powerpoint/2010/main" val="30696303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8C09B4F-C8A8-4124-B825-F5C4450C3459}" type="datetimeFigureOut">
              <a:rPr lang="en-US" smtClean="0"/>
              <a:t>12-Oct-20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C59C8CC-14A2-470F-85B6-B159D2CDAE14}" type="slidenum">
              <a:rPr lang="en-US" smtClean="0"/>
              <a:t>‹#›</a:t>
            </a:fld>
            <a:endParaRPr lang="en-US"/>
          </a:p>
        </p:txBody>
      </p:sp>
    </p:spTree>
    <p:extLst>
      <p:ext uri="{BB962C8B-B14F-4D97-AF65-F5344CB8AC3E}">
        <p14:creationId xmlns:p14="http://schemas.microsoft.com/office/powerpoint/2010/main" val="3357481207"/>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12-Oct-20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353651076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12-Oct-20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17477426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C09B4F-C8A8-4124-B825-F5C4450C3459}" type="datetimeFigureOut">
              <a:rPr lang="en-US" smtClean="0"/>
              <a:t>12-Oct-20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27785695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C6F822A4-8DA6-4447-9B1F-C5DB58435268}" type="datetimeFigureOut">
              <a:rPr lang="en-US" smtClean="0"/>
              <a:t>12-Oct-20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C59C8CC-14A2-470F-85B6-B159D2CDAE14}" type="slidenum">
              <a:rPr lang="en-US" smtClean="0"/>
              <a:t>‹#›</a:t>
            </a:fld>
            <a:endParaRPr lang="en-US"/>
          </a:p>
        </p:txBody>
      </p:sp>
    </p:spTree>
    <p:extLst>
      <p:ext uri="{BB962C8B-B14F-4D97-AF65-F5344CB8AC3E}">
        <p14:creationId xmlns:p14="http://schemas.microsoft.com/office/powerpoint/2010/main" val="36224414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12-Oct-20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18428970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12-Oct-20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3019491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12-Oct-20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15848279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12-Oct-20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8303746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12-Oct-20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34454420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3772C379-9A7C-4C87-A116-CBE9F58B04C5}" type="datetimeFigureOut">
              <a:rPr lang="en-US" smtClean="0"/>
              <a:t>12-Oct-20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C59C8CC-14A2-470F-85B6-B159D2CDAE14}" type="slidenum">
              <a:rPr lang="en-US" smtClean="0"/>
              <a:t>‹#›</a:t>
            </a:fld>
            <a:endParaRPr lang="en-US"/>
          </a:p>
        </p:txBody>
      </p:sp>
    </p:spTree>
    <p:extLst>
      <p:ext uri="{BB962C8B-B14F-4D97-AF65-F5344CB8AC3E}">
        <p14:creationId xmlns:p14="http://schemas.microsoft.com/office/powerpoint/2010/main" val="8710187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8664C608-40B1-4030-A28D-5B74BC98ADCE}" type="datetimeFigureOut">
              <a:rPr lang="en-US" smtClean="0"/>
              <a:t>12-Oct-20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C59C8CC-14A2-470F-85B6-B159D2CDAE14}" type="slidenum">
              <a:rPr lang="en-US" smtClean="0"/>
              <a:t>‹#›</a:t>
            </a:fld>
            <a:endParaRPr lang="en-US"/>
          </a:p>
        </p:txBody>
      </p:sp>
    </p:spTree>
    <p:extLst>
      <p:ext uri="{BB962C8B-B14F-4D97-AF65-F5344CB8AC3E}">
        <p14:creationId xmlns:p14="http://schemas.microsoft.com/office/powerpoint/2010/main" val="19519843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ransition>
    <p:fade thruBlk="1"/>
  </p:transition>
  <p:timing>
    <p:tnLst>
      <p:par>
        <p:cTn id="1" dur="indefinite" restart="never" nodeType="tmRoot"/>
      </p:par>
    </p:tnLst>
  </p:timing>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27.0.0.1:5000/predict"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jpg"/><Relationship Id="rId7" Type="http://schemas.openxmlformats.org/officeDocument/2006/relationships/hyperlink" Target="https://github.com/sitingkoh1808?tab=repositori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linkedin.com/in/sitingkoh/"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925287" y="1432223"/>
            <a:ext cx="10189028" cy="3035808"/>
          </a:xfrm>
        </p:spPr>
        <p:txBody>
          <a:bodyPr/>
          <a:lstStyle/>
          <a:p>
            <a:pPr algn="ctr"/>
            <a:r>
              <a:rPr lang="en-US" sz="6000" dirty="0">
                <a:latin typeface="+mn-lt"/>
              </a:rPr>
              <a:t>Project </a:t>
            </a:r>
            <a:r>
              <a:rPr lang="en-US" sz="6000" dirty="0" smtClean="0">
                <a:latin typeface="+mn-lt"/>
              </a:rPr>
              <a:t>3 : Prediction of </a:t>
            </a:r>
            <a:br>
              <a:rPr lang="en-US" sz="6000" dirty="0" smtClean="0">
                <a:latin typeface="+mn-lt"/>
              </a:rPr>
            </a:br>
            <a:r>
              <a:rPr lang="en-US" sz="6000" dirty="0" smtClean="0">
                <a:latin typeface="+mn-lt"/>
              </a:rPr>
              <a:t>Cardio-Vascular Diseases</a:t>
            </a:r>
            <a:br>
              <a:rPr lang="en-US" sz="6000" dirty="0" smtClean="0">
                <a:latin typeface="+mn-lt"/>
              </a:rPr>
            </a:br>
            <a:r>
              <a:rPr lang="en-US" sz="3600" dirty="0" smtClean="0">
                <a:latin typeface="+mn-lt"/>
              </a:rPr>
              <a:t>Koh Si Ting </a:t>
            </a:r>
            <a:endParaRPr lang="en-US" dirty="0">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762" y="243467"/>
            <a:ext cx="1562143" cy="75627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7619" y="319260"/>
            <a:ext cx="1743753" cy="604689"/>
          </a:xfrm>
          <a:prstGeom prst="rect">
            <a:avLst/>
          </a:prstGeom>
        </p:spPr>
      </p:pic>
    </p:spTree>
    <p:extLst>
      <p:ext uri="{BB962C8B-B14F-4D97-AF65-F5344CB8AC3E}">
        <p14:creationId xmlns:p14="http://schemas.microsoft.com/office/powerpoint/2010/main" val="1115786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75516426"/>
              </p:ext>
            </p:extLst>
          </p:nvPr>
        </p:nvGraphicFramePr>
        <p:xfrm>
          <a:off x="239431" y="484632"/>
          <a:ext cx="11557471" cy="60076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4171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31892044"/>
              </p:ext>
            </p:extLst>
          </p:nvPr>
        </p:nvGraphicFramePr>
        <p:xfrm>
          <a:off x="239431" y="484632"/>
          <a:ext cx="11557471" cy="60076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5939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3957955652"/>
              </p:ext>
            </p:extLst>
          </p:nvPr>
        </p:nvGraphicFramePr>
        <p:xfrm>
          <a:off x="640080" y="308609"/>
          <a:ext cx="10721340" cy="63102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33454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2717027240"/>
              </p:ext>
            </p:extLst>
          </p:nvPr>
        </p:nvGraphicFramePr>
        <p:xfrm>
          <a:off x="640080" y="308609"/>
          <a:ext cx="10721340" cy="6310234"/>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p:cNvCxnSpPr/>
          <p:nvPr/>
        </p:nvCxnSpPr>
        <p:spPr>
          <a:xfrm flipV="1">
            <a:off x="1846986" y="5024063"/>
            <a:ext cx="9403217" cy="1027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19025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152334" cy="1609344"/>
          </a:xfrm>
        </p:spPr>
        <p:txBody>
          <a:bodyPr/>
          <a:lstStyle/>
          <a:p>
            <a:r>
              <a:rPr lang="en-US" dirty="0" smtClean="0"/>
              <a:t>Confusion Matrix</a:t>
            </a:r>
            <a:r>
              <a:rPr lang="en-US" dirty="0"/>
              <a:t> </a:t>
            </a:r>
            <a:r>
              <a:rPr lang="en-US" dirty="0" smtClean="0"/>
              <a:t>(RandomForest)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38880844"/>
              </p:ext>
            </p:extLst>
          </p:nvPr>
        </p:nvGraphicFramePr>
        <p:xfrm>
          <a:off x="1920310" y="2093976"/>
          <a:ext cx="8357475" cy="4333504"/>
        </p:xfrm>
        <a:graphic>
          <a:graphicData uri="http://schemas.openxmlformats.org/drawingml/2006/table">
            <a:tbl>
              <a:tblPr firstRow="1" firstCol="1" bandRow="1">
                <a:tableStyleId>{2D5ABB26-0587-4C30-8999-92F81FD0307C}</a:tableStyleId>
              </a:tblPr>
              <a:tblGrid>
                <a:gridCol w="1819534"/>
                <a:gridCol w="2419765"/>
                <a:gridCol w="2301334"/>
                <a:gridCol w="1816842"/>
              </a:tblGrid>
              <a:tr h="1083376">
                <a:tc>
                  <a:txBody>
                    <a:bodyPr/>
                    <a:lstStyle/>
                    <a:p>
                      <a:pPr marL="0" marR="0" algn="ctr">
                        <a:lnSpc>
                          <a:spcPct val="107000"/>
                        </a:lnSpc>
                        <a:spcBef>
                          <a:spcPts val="600"/>
                        </a:spcBef>
                        <a:spcAft>
                          <a:spcPts val="600"/>
                        </a:spcAft>
                      </a:pPr>
                      <a:r>
                        <a:rPr lang="en-US" sz="2400" dirty="0">
                          <a:effectLst/>
                        </a:rPr>
                        <a:t>N= 13653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rPr>
                        <a:t>Predicted :</a:t>
                      </a:r>
                    </a:p>
                    <a:p>
                      <a:pPr marL="0" marR="0" algn="ctr">
                        <a:lnSpc>
                          <a:spcPct val="107000"/>
                        </a:lnSpc>
                        <a:spcBef>
                          <a:spcPts val="0"/>
                        </a:spcBef>
                        <a:spcAft>
                          <a:spcPts val="0"/>
                        </a:spcAft>
                      </a:pPr>
                      <a:r>
                        <a:rPr lang="en-US" sz="2800" b="1" dirty="0">
                          <a:effectLst/>
                        </a:rPr>
                        <a:t>0</a:t>
                      </a:r>
                      <a:endParaRPr lang="en-US" sz="2800" b="1"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rPr>
                        <a:t>Predicted :</a:t>
                      </a:r>
                    </a:p>
                    <a:p>
                      <a:pPr marL="0" marR="0" algn="ctr">
                        <a:lnSpc>
                          <a:spcPct val="107000"/>
                        </a:lnSpc>
                        <a:spcBef>
                          <a:spcPts val="0"/>
                        </a:spcBef>
                        <a:spcAft>
                          <a:spcPts val="0"/>
                        </a:spcAft>
                      </a:pPr>
                      <a:r>
                        <a:rPr lang="en-US" sz="2800" b="1" dirty="0">
                          <a:effectLst/>
                        </a:rPr>
                        <a:t>1</a:t>
                      </a:r>
                      <a:endParaRPr lang="en-US" sz="2800" b="1"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a:effectLst/>
                        </a:rPr>
                        <a:t>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083376">
                <a:tc>
                  <a:txBody>
                    <a:bodyPr/>
                    <a:lstStyle/>
                    <a:p>
                      <a:pPr marL="0" marR="0" algn="ctr">
                        <a:lnSpc>
                          <a:spcPct val="107000"/>
                        </a:lnSpc>
                        <a:spcBef>
                          <a:spcPts val="0"/>
                        </a:spcBef>
                        <a:spcAft>
                          <a:spcPts val="0"/>
                        </a:spcAft>
                      </a:pPr>
                      <a:r>
                        <a:rPr lang="en-US" sz="2800" b="1" dirty="0">
                          <a:effectLst/>
                        </a:rPr>
                        <a:t>Actual :</a:t>
                      </a:r>
                    </a:p>
                    <a:p>
                      <a:pPr marL="0" marR="0" algn="ctr">
                        <a:lnSpc>
                          <a:spcPct val="107000"/>
                        </a:lnSpc>
                        <a:spcBef>
                          <a:spcPts val="0"/>
                        </a:spcBef>
                        <a:spcAft>
                          <a:spcPts val="0"/>
                        </a:spcAft>
                      </a:pPr>
                      <a:r>
                        <a:rPr lang="en-US" sz="2800" b="1" dirty="0">
                          <a:effectLst/>
                        </a:rPr>
                        <a:t>0</a:t>
                      </a:r>
                      <a:endParaRPr lang="en-US" sz="2800" b="1"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smtClean="0">
                          <a:effectLst/>
                        </a:rPr>
                        <a:t>TN: </a:t>
                      </a:r>
                      <a:r>
                        <a:rPr lang="en-US" sz="2800" dirty="0" smtClean="0"/>
                        <a:t>5436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a:effectLst/>
                        </a:rPr>
                        <a:t>FP</a:t>
                      </a:r>
                      <a:r>
                        <a:rPr lang="en-US" sz="2800" dirty="0" smtClean="0">
                          <a:effectLst/>
                        </a:rPr>
                        <a:t>: </a:t>
                      </a:r>
                      <a:r>
                        <a:rPr lang="en-US" sz="2800" dirty="0" smtClean="0"/>
                        <a:t>1453</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smtClean="0">
                          <a:effectLst/>
                          <a:latin typeface="+mn-lt"/>
                          <a:ea typeface="+mn-ea"/>
                          <a:cs typeface="+mn-cs"/>
                        </a:rPr>
                        <a:t>6889</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3376">
                <a:tc>
                  <a:txBody>
                    <a:bodyPr/>
                    <a:lstStyle/>
                    <a:p>
                      <a:pPr marL="0" marR="0" algn="ctr">
                        <a:lnSpc>
                          <a:spcPct val="107000"/>
                        </a:lnSpc>
                        <a:spcBef>
                          <a:spcPts val="0"/>
                        </a:spcBef>
                        <a:spcAft>
                          <a:spcPts val="0"/>
                        </a:spcAft>
                      </a:pPr>
                      <a:r>
                        <a:rPr lang="en-US" sz="2800" b="1" dirty="0">
                          <a:effectLst/>
                        </a:rPr>
                        <a:t>Actual :</a:t>
                      </a:r>
                    </a:p>
                    <a:p>
                      <a:pPr marL="0" marR="0" algn="ctr">
                        <a:lnSpc>
                          <a:spcPct val="107000"/>
                        </a:lnSpc>
                        <a:spcBef>
                          <a:spcPts val="0"/>
                        </a:spcBef>
                        <a:spcAft>
                          <a:spcPts val="0"/>
                        </a:spcAft>
                      </a:pPr>
                      <a:r>
                        <a:rPr lang="en-US" sz="2800" b="1" dirty="0">
                          <a:effectLst/>
                        </a:rPr>
                        <a:t>1</a:t>
                      </a:r>
                      <a:endParaRPr lang="en-US" sz="2800" b="1"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a:effectLst/>
                        </a:rPr>
                        <a:t>FN: </a:t>
                      </a:r>
                      <a:r>
                        <a:rPr lang="en-US" sz="2800" dirty="0" smtClean="0"/>
                        <a:t>2210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a:effectLst/>
                        </a:rPr>
                        <a:t>TP</a:t>
                      </a:r>
                      <a:r>
                        <a:rPr lang="en-US" sz="2800" dirty="0" smtClean="0">
                          <a:effectLst/>
                        </a:rPr>
                        <a:t>: </a:t>
                      </a:r>
                      <a:r>
                        <a:rPr lang="en-US" sz="2800" dirty="0" smtClean="0"/>
                        <a:t>4554</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smtClean="0">
                          <a:effectLst/>
                          <a:latin typeface="+mn-lt"/>
                          <a:ea typeface="+mn-ea"/>
                          <a:cs typeface="+mn-cs"/>
                        </a:rPr>
                        <a:t>6764</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3376">
                <a:tc>
                  <a:txBody>
                    <a:bodyPr/>
                    <a:lstStyle/>
                    <a:p>
                      <a:pPr marL="0" marR="0" algn="ctr">
                        <a:lnSpc>
                          <a:spcPct val="107000"/>
                        </a:lnSpc>
                        <a:spcBef>
                          <a:spcPts val="600"/>
                        </a:spcBef>
                        <a:spcAft>
                          <a:spcPts val="600"/>
                        </a:spcAft>
                      </a:pPr>
                      <a:r>
                        <a:rPr lang="en-US" sz="2800" dirty="0">
                          <a:effectLst/>
                        </a:rPr>
                        <a:t> </a:t>
                      </a:r>
                    </a:p>
                    <a:p>
                      <a:pPr marL="0" marR="0" algn="ctr">
                        <a:lnSpc>
                          <a:spcPct val="107000"/>
                        </a:lnSpc>
                        <a:spcBef>
                          <a:spcPts val="600"/>
                        </a:spcBef>
                        <a:spcAft>
                          <a:spcPts val="600"/>
                        </a:spcAft>
                      </a:pPr>
                      <a:r>
                        <a:rPr lang="en-US" sz="2800" dirty="0">
                          <a:effectLst/>
                        </a:rPr>
                        <a:t>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600"/>
                        </a:spcBef>
                        <a:spcAft>
                          <a:spcPts val="600"/>
                        </a:spcAft>
                      </a:pPr>
                      <a:r>
                        <a:rPr lang="en-US" sz="2800" dirty="0" smtClean="0">
                          <a:effectLst/>
                          <a:latin typeface="+mn-lt"/>
                          <a:ea typeface="+mn-ea"/>
                          <a:cs typeface="+mn-cs"/>
                        </a:rPr>
                        <a:t>7646</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smtClean="0">
                          <a:effectLst/>
                          <a:latin typeface="+mn-lt"/>
                          <a:ea typeface="+mn-ea"/>
                          <a:cs typeface="+mn-cs"/>
                        </a:rPr>
                        <a:t>6007</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600"/>
                        </a:spcBef>
                        <a:spcAft>
                          <a:spcPts val="600"/>
                        </a:spcAft>
                      </a:pPr>
                      <a:r>
                        <a:rPr lang="en-US" sz="2800" dirty="0">
                          <a:effectLst/>
                        </a:rPr>
                        <a:t> </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txBody>
                  <a:tcPr marL="117864" marR="117864" marT="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6" name="Multiply 5"/>
          <p:cNvSpPr/>
          <p:nvPr/>
        </p:nvSpPr>
        <p:spPr>
          <a:xfrm>
            <a:off x="5671154" y="4260728"/>
            <a:ext cx="427893" cy="436432"/>
          </a:xfrm>
          <a:prstGeom prst="mathMultiply">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nut 6"/>
          <p:cNvSpPr/>
          <p:nvPr/>
        </p:nvSpPr>
        <p:spPr>
          <a:xfrm>
            <a:off x="5675053" y="3229072"/>
            <a:ext cx="346833" cy="329609"/>
          </a:xfrm>
          <a:prstGeom prst="donu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nut 7"/>
          <p:cNvSpPr/>
          <p:nvPr/>
        </p:nvSpPr>
        <p:spPr>
          <a:xfrm>
            <a:off x="7976419" y="3229071"/>
            <a:ext cx="346833" cy="329609"/>
          </a:xfrm>
          <a:prstGeom prst="donu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nut 8"/>
          <p:cNvSpPr/>
          <p:nvPr/>
        </p:nvSpPr>
        <p:spPr>
          <a:xfrm>
            <a:off x="8017062" y="4314139"/>
            <a:ext cx="346833" cy="329609"/>
          </a:xfrm>
          <a:prstGeom prst="donu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7936002" y="3182354"/>
            <a:ext cx="427893" cy="436432"/>
          </a:xfrm>
          <a:prstGeom prst="mathMultiply">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1034" y="4977179"/>
            <a:ext cx="2045350" cy="1634490"/>
          </a:xfrm>
          <a:prstGeom prst="roundRect">
            <a:avLst/>
          </a:prstGeom>
          <a:solidFill>
            <a:srgbClr val="E6B9B8">
              <a:alpha val="54902"/>
            </a:srgbClr>
          </a:solidFill>
        </p:spPr>
        <p:txBody>
          <a:bodyPr wrap="square" rtlCol="0">
            <a:spAutoFit/>
          </a:bodyPr>
          <a:lstStyle/>
          <a:p>
            <a:pPr algn="ctr"/>
            <a:r>
              <a:rPr lang="en-US" b="1" dirty="0" smtClean="0"/>
              <a:t>Legend </a:t>
            </a:r>
          </a:p>
          <a:p>
            <a:r>
              <a:rPr lang="en-US" dirty="0" smtClean="0"/>
              <a:t>TP: True Positive</a:t>
            </a:r>
          </a:p>
          <a:p>
            <a:r>
              <a:rPr lang="en-US" dirty="0" smtClean="0"/>
              <a:t>TN: True Negative </a:t>
            </a:r>
          </a:p>
          <a:p>
            <a:r>
              <a:rPr lang="en-US" dirty="0" smtClean="0"/>
              <a:t>FP: False Positive </a:t>
            </a:r>
          </a:p>
          <a:p>
            <a:r>
              <a:rPr lang="en-US" dirty="0" smtClean="0"/>
              <a:t>FN: False Negative </a:t>
            </a:r>
            <a:endParaRPr lang="en-US" dirty="0"/>
          </a:p>
        </p:txBody>
      </p:sp>
    </p:spTree>
    <p:extLst>
      <p:ext uri="{BB962C8B-B14F-4D97-AF65-F5344CB8AC3E}">
        <p14:creationId xmlns:p14="http://schemas.microsoft.com/office/powerpoint/2010/main" val="5065694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mn-lt"/>
              </a:rPr>
              <a:t>Model Chosen: RandomForest</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36" y="1899786"/>
            <a:ext cx="5899912" cy="42776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745" y="1899786"/>
            <a:ext cx="5777215" cy="4277627"/>
          </a:xfrm>
          <a:prstGeom prst="rect">
            <a:avLst/>
          </a:prstGeom>
        </p:spPr>
      </p:pic>
      <p:sp>
        <p:nvSpPr>
          <p:cNvPr id="6" name="TextBox 5"/>
          <p:cNvSpPr txBox="1"/>
          <p:nvPr/>
        </p:nvSpPr>
        <p:spPr>
          <a:xfrm>
            <a:off x="1953325" y="6177413"/>
            <a:ext cx="2391533" cy="408623"/>
          </a:xfrm>
          <a:prstGeom prst="roundRect">
            <a:avLst/>
          </a:prstGeom>
          <a:solidFill>
            <a:srgbClr val="00B050">
              <a:alpha val="54902"/>
            </a:srgbClr>
          </a:solidFill>
        </p:spPr>
        <p:txBody>
          <a:bodyPr wrap="square" rtlCol="0">
            <a:spAutoFit/>
          </a:bodyPr>
          <a:lstStyle/>
          <a:p>
            <a:pPr algn="ctr"/>
            <a:r>
              <a:rPr lang="en-US" b="1" dirty="0" smtClean="0"/>
              <a:t>ROC-AUC Score = 80%</a:t>
            </a:r>
          </a:p>
        </p:txBody>
      </p:sp>
      <p:sp>
        <p:nvSpPr>
          <p:cNvPr id="7" name="TextBox 6"/>
          <p:cNvSpPr txBox="1"/>
          <p:nvPr/>
        </p:nvSpPr>
        <p:spPr>
          <a:xfrm>
            <a:off x="7914585" y="6177412"/>
            <a:ext cx="2391533" cy="408623"/>
          </a:xfrm>
          <a:prstGeom prst="roundRect">
            <a:avLst/>
          </a:prstGeom>
          <a:solidFill>
            <a:srgbClr val="00B050">
              <a:alpha val="54902"/>
            </a:srgbClr>
          </a:solidFill>
        </p:spPr>
        <p:txBody>
          <a:bodyPr wrap="square" rtlCol="0">
            <a:spAutoFit/>
          </a:bodyPr>
          <a:lstStyle/>
          <a:p>
            <a:pPr algn="ctr"/>
            <a:r>
              <a:rPr lang="en-US" b="1" dirty="0" smtClean="0"/>
              <a:t>Threshold =  0.4 - 0.5 </a:t>
            </a:r>
          </a:p>
        </p:txBody>
      </p:sp>
    </p:spTree>
    <p:extLst>
      <p:ext uri="{BB962C8B-B14F-4D97-AF65-F5344CB8AC3E}">
        <p14:creationId xmlns:p14="http://schemas.microsoft.com/office/powerpoint/2010/main" val="24440964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136868" cy="1609344"/>
          </a:xfrm>
        </p:spPr>
        <p:txBody>
          <a:bodyPr/>
          <a:lstStyle/>
          <a:p>
            <a:r>
              <a:rPr lang="en-US" dirty="0"/>
              <a:t>Model </a:t>
            </a:r>
            <a:r>
              <a:rPr lang="en-US" dirty="0" smtClean="0"/>
              <a:t>Performance &amp; Evaluation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77764593"/>
              </p:ext>
            </p:extLst>
          </p:nvPr>
        </p:nvGraphicFramePr>
        <p:xfrm>
          <a:off x="7000296" y="2313895"/>
          <a:ext cx="4440491" cy="3124497"/>
        </p:xfrm>
        <a:graphic>
          <a:graphicData uri="http://schemas.openxmlformats.org/drawingml/2006/table">
            <a:tbl>
              <a:tblPr firstRow="1" bandRow="1">
                <a:tableStyleId>{00A15C55-8517-42AA-B614-E9B94910E393}</a:tableStyleId>
              </a:tblPr>
              <a:tblGrid>
                <a:gridCol w="2253056"/>
                <a:gridCol w="2187435"/>
              </a:tblGrid>
              <a:tr h="553832">
                <a:tc gridSpan="2">
                  <a:txBody>
                    <a:bodyPr/>
                    <a:lstStyle/>
                    <a:p>
                      <a:pPr algn="ctr">
                        <a:spcBef>
                          <a:spcPts val="600"/>
                        </a:spcBef>
                        <a:spcAft>
                          <a:spcPts val="600"/>
                        </a:spcAft>
                      </a:pPr>
                      <a:r>
                        <a:rPr lang="en-US" sz="2400" b="1" baseline="0" dirty="0" smtClean="0"/>
                        <a:t>Performance Results</a:t>
                      </a:r>
                      <a:endParaRPr lang="en-US" sz="2400" b="1" dirty="0">
                        <a:solidFill>
                          <a:schemeClr val="tx1"/>
                        </a:solidFill>
                      </a:endParaRPr>
                    </a:p>
                  </a:txBody>
                  <a:tcPr anchor="ctr"/>
                </a:tc>
                <a:tc hMerge="1">
                  <a:txBody>
                    <a:bodyPr/>
                    <a:lstStyle/>
                    <a:p>
                      <a:endParaRPr lang="en-US" dirty="0"/>
                    </a:p>
                  </a:txBody>
                  <a:tcPr/>
                </a:tc>
              </a:tr>
              <a:tr h="407709">
                <a:tc>
                  <a:txBody>
                    <a:bodyPr/>
                    <a:lstStyle/>
                    <a:p>
                      <a:pPr algn="ctr">
                        <a:spcBef>
                          <a:spcPts val="600"/>
                        </a:spcBef>
                        <a:spcAft>
                          <a:spcPts val="600"/>
                        </a:spcAft>
                      </a:pPr>
                      <a:r>
                        <a:rPr lang="en-US" sz="1800" b="1" dirty="0" smtClean="0">
                          <a:solidFill>
                            <a:schemeClr val="tx1"/>
                          </a:solidFill>
                        </a:rPr>
                        <a:t>Threshold</a:t>
                      </a:r>
                      <a:endParaRPr lang="en-US" sz="1800" b="1" dirty="0">
                        <a:solidFill>
                          <a:schemeClr val="tx1"/>
                        </a:solidFill>
                      </a:endParaRPr>
                    </a:p>
                  </a:txBody>
                  <a:tcPr/>
                </a:tc>
                <a:tc>
                  <a:txBody>
                    <a:bodyPr/>
                    <a:lstStyle/>
                    <a:p>
                      <a:pPr algn="ctr">
                        <a:spcBef>
                          <a:spcPts val="600"/>
                        </a:spcBef>
                        <a:spcAft>
                          <a:spcPts val="600"/>
                        </a:spcAft>
                      </a:pPr>
                      <a:r>
                        <a:rPr lang="en-US" sz="1800" b="1" dirty="0" smtClean="0">
                          <a:solidFill>
                            <a:schemeClr val="tx1"/>
                          </a:solidFill>
                        </a:rPr>
                        <a:t>0.44</a:t>
                      </a:r>
                      <a:endParaRPr lang="en-US" sz="1800" b="1" dirty="0">
                        <a:solidFill>
                          <a:schemeClr val="tx1"/>
                        </a:solidFill>
                      </a:endParaRPr>
                    </a:p>
                  </a:txBody>
                  <a:tcPr/>
                </a:tc>
              </a:tr>
              <a:tr h="407709">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b="1" dirty="0" smtClean="0"/>
                        <a:t>Accuracy</a:t>
                      </a:r>
                      <a:endParaRPr lang="en-US" sz="1800" b="1" dirty="0" smtClean="0">
                        <a:solidFill>
                          <a:schemeClr val="tx1"/>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b="1" dirty="0" smtClean="0">
                          <a:solidFill>
                            <a:schemeClr val="tx1"/>
                          </a:solidFill>
                        </a:rPr>
                        <a:t>73.2%</a:t>
                      </a:r>
                    </a:p>
                  </a:txBody>
                  <a:tcPr/>
                </a:tc>
              </a:tr>
              <a:tr h="407709">
                <a:tc>
                  <a:txBody>
                    <a:bodyPr/>
                    <a:lstStyle/>
                    <a:p>
                      <a:pPr algn="ctr">
                        <a:spcBef>
                          <a:spcPts val="600"/>
                        </a:spcBef>
                        <a:spcAft>
                          <a:spcPts val="600"/>
                        </a:spcAft>
                      </a:pPr>
                      <a:r>
                        <a:rPr lang="en-US" sz="1800" b="1" dirty="0" smtClean="0"/>
                        <a:t>Precision</a:t>
                      </a:r>
                      <a:endParaRPr lang="en-US" sz="1800" b="1" dirty="0">
                        <a:solidFill>
                          <a:schemeClr val="tx1"/>
                        </a:solidFill>
                      </a:endParaRPr>
                    </a:p>
                  </a:txBody>
                  <a:tcPr/>
                </a:tc>
                <a:tc>
                  <a:txBody>
                    <a:bodyPr/>
                    <a:lstStyle/>
                    <a:p>
                      <a:pPr algn="ctr">
                        <a:spcBef>
                          <a:spcPts val="600"/>
                        </a:spcBef>
                        <a:spcAft>
                          <a:spcPts val="600"/>
                        </a:spcAft>
                      </a:pPr>
                      <a:r>
                        <a:rPr lang="en-US" sz="1800" b="1" dirty="0" smtClean="0">
                          <a:solidFill>
                            <a:schemeClr val="tx1"/>
                          </a:solidFill>
                        </a:rPr>
                        <a:t>72.0%</a:t>
                      </a:r>
                      <a:endParaRPr lang="en-US" sz="1800" b="1" dirty="0">
                        <a:solidFill>
                          <a:schemeClr val="tx1"/>
                        </a:solidFill>
                      </a:endParaRPr>
                    </a:p>
                  </a:txBody>
                  <a:tcPr/>
                </a:tc>
              </a:tr>
              <a:tr h="441570">
                <a:tc>
                  <a:txBody>
                    <a:bodyPr/>
                    <a:lstStyle/>
                    <a:p>
                      <a:pPr algn="ctr">
                        <a:spcBef>
                          <a:spcPts val="600"/>
                        </a:spcBef>
                        <a:spcAft>
                          <a:spcPts val="600"/>
                        </a:spcAft>
                      </a:pPr>
                      <a:r>
                        <a:rPr lang="en-US" sz="1800" b="1" dirty="0" smtClean="0"/>
                        <a:t>Recall (Sensitivity)</a:t>
                      </a:r>
                      <a:endParaRPr lang="en-US" sz="1800" b="1" dirty="0">
                        <a:solidFill>
                          <a:schemeClr val="tx1"/>
                        </a:solidFill>
                      </a:endParaRPr>
                    </a:p>
                  </a:txBody>
                  <a:tcPr anchor="ctr"/>
                </a:tc>
                <a:tc>
                  <a:txBody>
                    <a:bodyPr/>
                    <a:lstStyle/>
                    <a:p>
                      <a:pPr algn="ctr">
                        <a:spcBef>
                          <a:spcPts val="600"/>
                        </a:spcBef>
                        <a:spcAft>
                          <a:spcPts val="600"/>
                        </a:spcAft>
                      </a:pPr>
                      <a:r>
                        <a:rPr lang="en-US" sz="1800" b="1" dirty="0" smtClean="0">
                          <a:solidFill>
                            <a:schemeClr val="tx1"/>
                          </a:solidFill>
                        </a:rPr>
                        <a:t>73.7%</a:t>
                      </a:r>
                      <a:endParaRPr lang="en-US" sz="1800" b="1" dirty="0">
                        <a:solidFill>
                          <a:schemeClr val="tx1"/>
                        </a:solidFill>
                      </a:endParaRPr>
                    </a:p>
                  </a:txBody>
                  <a:tcPr/>
                </a:tc>
              </a:tr>
              <a:tr h="452984">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b="1" dirty="0" smtClean="0"/>
                        <a:t>Specificity</a:t>
                      </a:r>
                      <a:endParaRPr lang="en-US" sz="1800" b="1" dirty="0" smtClean="0">
                        <a:solidFill>
                          <a:schemeClr val="tx1"/>
                        </a:solidFill>
                      </a:endParaRPr>
                    </a:p>
                  </a:txBody>
                  <a:tcPr anchor="ctr"/>
                </a:tc>
                <a:tc>
                  <a:txBody>
                    <a:bodyPr/>
                    <a:lstStyle/>
                    <a:p>
                      <a:pPr marL="0" indent="0" algn="ctr">
                        <a:spcBef>
                          <a:spcPts val="600"/>
                        </a:spcBef>
                        <a:spcAft>
                          <a:spcPts val="600"/>
                        </a:spcAft>
                        <a:buFontTx/>
                        <a:buNone/>
                      </a:pPr>
                      <a:r>
                        <a:rPr lang="en-US" sz="1800" b="1" dirty="0" smtClean="0">
                          <a:solidFill>
                            <a:schemeClr val="tx1"/>
                          </a:solidFill>
                        </a:rPr>
                        <a:t>71.9%</a:t>
                      </a:r>
                    </a:p>
                  </a:txBody>
                  <a:tcPr/>
                </a:tc>
              </a:tr>
              <a:tr h="452984">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b="1" dirty="0" smtClean="0">
                          <a:solidFill>
                            <a:schemeClr val="tx1"/>
                          </a:solidFill>
                        </a:rPr>
                        <a:t>F1-score </a:t>
                      </a:r>
                    </a:p>
                  </a:txBody>
                  <a:tcPr anchor="ctr"/>
                </a:tc>
                <a:tc>
                  <a:txBody>
                    <a:bodyPr/>
                    <a:lstStyle/>
                    <a:p>
                      <a:pPr marL="0" indent="0" algn="ctr">
                        <a:spcBef>
                          <a:spcPts val="600"/>
                        </a:spcBef>
                        <a:spcAft>
                          <a:spcPts val="600"/>
                        </a:spcAft>
                        <a:buFontTx/>
                        <a:buNone/>
                      </a:pPr>
                      <a:r>
                        <a:rPr lang="en-US" sz="1800" b="1" dirty="0" smtClean="0">
                          <a:solidFill>
                            <a:schemeClr val="tx1"/>
                          </a:solidFill>
                        </a:rPr>
                        <a:t>0.71</a:t>
                      </a:r>
                    </a:p>
                  </a:txBody>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38" y="1876037"/>
            <a:ext cx="5898826" cy="4843683"/>
          </a:xfrm>
          <a:prstGeom prst="rect">
            <a:avLst/>
          </a:prstGeom>
        </p:spPr>
      </p:pic>
    </p:spTree>
    <p:extLst>
      <p:ext uri="{BB962C8B-B14F-4D97-AF65-F5344CB8AC3E}">
        <p14:creationId xmlns:p14="http://schemas.microsoft.com/office/powerpoint/2010/main" val="13042272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2521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Oval 3">
            <a:hlinkClick r:id="rId3"/>
          </p:cNvPr>
          <p:cNvSpPr/>
          <p:nvPr/>
        </p:nvSpPr>
        <p:spPr>
          <a:xfrm>
            <a:off x="10284837" y="4936388"/>
            <a:ext cx="1907163" cy="19216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055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Conclusion &amp; </a:t>
            </a:r>
            <a:r>
              <a:rPr lang="en-US" sz="5400" dirty="0" smtClean="0">
                <a:latin typeface="+mn-lt"/>
              </a:rPr>
              <a:t>Insights</a:t>
            </a:r>
            <a:endParaRPr lang="en-US" sz="5400" dirty="0">
              <a:latin typeface="+mn-lt"/>
            </a:endParaRPr>
          </a:p>
        </p:txBody>
      </p:sp>
      <p:sp>
        <p:nvSpPr>
          <p:cNvPr id="3" name="Content Placeholder 2"/>
          <p:cNvSpPr>
            <a:spLocks noGrp="1"/>
          </p:cNvSpPr>
          <p:nvPr>
            <p:ph idx="1"/>
          </p:nvPr>
        </p:nvSpPr>
        <p:spPr>
          <a:xfrm>
            <a:off x="1069848" y="2121408"/>
            <a:ext cx="10058400" cy="1924571"/>
          </a:xfrm>
          <a:prstGeom prst="roundRect">
            <a:avLst/>
          </a:prstGeom>
          <a:solidFill>
            <a:srgbClr val="FFFFFF">
              <a:alpha val="74902"/>
            </a:srgbClr>
          </a:solidFill>
        </p:spPr>
        <p:txBody>
          <a:bodyPr>
            <a:noAutofit/>
          </a:bodyPr>
          <a:lstStyle/>
          <a:p>
            <a:r>
              <a:rPr lang="en-US" sz="2400" dirty="0" smtClean="0"/>
              <a:t>Diagnosis of CV diseases involves comprehensive workups</a:t>
            </a:r>
          </a:p>
          <a:p>
            <a:r>
              <a:rPr lang="en-US" sz="2400" dirty="0" smtClean="0"/>
              <a:t>Limitation of Model: Lack of such features </a:t>
            </a:r>
          </a:p>
          <a:p>
            <a:r>
              <a:rPr lang="en-US" sz="2400" dirty="0" smtClean="0"/>
              <a:t>An early detection of CV diseases in term of identifying people with high risk in getting CV diseases</a:t>
            </a:r>
          </a:p>
        </p:txBody>
      </p:sp>
      <p:pic>
        <p:nvPicPr>
          <p:cNvPr id="1026" name="Picture 2" descr="Thomas R. Insel quotes: wise famous quotes, sayings and quotations by  Thomas R. Ins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73" y="3877960"/>
            <a:ext cx="4340312" cy="28935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532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mn-lt"/>
              </a:rPr>
              <a:t>Agenda </a:t>
            </a:r>
            <a:endParaRPr lang="en-US" sz="6000"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8183633"/>
              </p:ext>
            </p:extLst>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5204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153275" y="5708835"/>
            <a:ext cx="4257619" cy="1149165"/>
          </a:xfrm>
          <a:prstGeom prst="roundRect">
            <a:avLst/>
          </a:prstGeom>
          <a:noFill/>
        </p:spPr>
        <p:txBody>
          <a:bodyPr>
            <a:noAutofit/>
          </a:bodyPr>
          <a:lstStyle/>
          <a:p>
            <a:pPr algn="ctr"/>
            <a:r>
              <a:rPr lang="en-US" sz="6600" b="1" dirty="0" smtClean="0">
                <a:solidFill>
                  <a:schemeClr val="tx1"/>
                </a:solidFill>
              </a:rPr>
              <a:t>Thank you!</a:t>
            </a:r>
            <a:endParaRPr lang="en-US" sz="6600" b="1" dirty="0">
              <a:solidFill>
                <a:schemeClr val="tx1"/>
              </a:solidFill>
            </a:endParaRPr>
          </a:p>
        </p:txBody>
      </p:sp>
      <p:sp>
        <p:nvSpPr>
          <p:cNvPr id="5" name="Title 1"/>
          <p:cNvSpPr txBox="1">
            <a:spLocks/>
          </p:cNvSpPr>
          <p:nvPr/>
        </p:nvSpPr>
        <p:spPr>
          <a:xfrm>
            <a:off x="195901" y="538619"/>
            <a:ext cx="6602819" cy="4008330"/>
          </a:xfrm>
          <a:prstGeom prst="round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8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00000"/>
              </a:lnSpc>
              <a:spcBef>
                <a:spcPts val="600"/>
              </a:spcBef>
              <a:spcAft>
                <a:spcPts val="600"/>
              </a:spcAft>
            </a:pPr>
            <a:r>
              <a:rPr lang="en-US" sz="4000" dirty="0" smtClean="0">
                <a:solidFill>
                  <a:schemeClr val="tx1"/>
                </a:solidFill>
              </a:rPr>
              <a:t>References</a:t>
            </a:r>
            <a:r>
              <a:rPr lang="en-US" sz="3600" dirty="0" smtClean="0">
                <a:solidFill>
                  <a:schemeClr val="tx1"/>
                </a:solidFill>
              </a:rPr>
              <a:t> </a:t>
            </a:r>
          </a:p>
          <a:p>
            <a:pPr>
              <a:lnSpc>
                <a:spcPct val="100000"/>
              </a:lnSpc>
              <a:spcBef>
                <a:spcPts val="600"/>
              </a:spcBef>
              <a:spcAft>
                <a:spcPts val="600"/>
              </a:spcAft>
            </a:pPr>
            <a:r>
              <a:rPr lang="en-US" sz="1800" dirty="0">
                <a:solidFill>
                  <a:schemeClr val="tx1"/>
                </a:solidFill>
                <a:latin typeface="+mn-lt"/>
              </a:rPr>
              <a:t>https://www.kaggle.com/sulianova/cardiovascular-disease-dataset</a:t>
            </a:r>
          </a:p>
          <a:p>
            <a:pPr>
              <a:lnSpc>
                <a:spcPct val="100000"/>
              </a:lnSpc>
              <a:spcBef>
                <a:spcPts val="600"/>
              </a:spcBef>
              <a:spcAft>
                <a:spcPts val="600"/>
              </a:spcAft>
            </a:pPr>
            <a:r>
              <a:rPr lang="en-US" sz="1800" dirty="0" smtClean="0">
                <a:solidFill>
                  <a:schemeClr val="tx1"/>
                </a:solidFill>
                <a:latin typeface="+mn-lt"/>
              </a:rPr>
              <a:t>https</a:t>
            </a:r>
            <a:r>
              <a:rPr lang="en-US" sz="1800" dirty="0">
                <a:solidFill>
                  <a:schemeClr val="tx1"/>
                </a:solidFill>
                <a:latin typeface="+mn-lt"/>
              </a:rPr>
              <a:t>://www.who.int/cardiovascular_diseases/about_cvd/en/#:~:text=Definition,cerebrovascular%20disease%20(stroke</a:t>
            </a:r>
            <a:r>
              <a:rPr lang="en-US" sz="1800" dirty="0" smtClean="0">
                <a:solidFill>
                  <a:schemeClr val="tx1"/>
                </a:solidFill>
                <a:latin typeface="+mn-lt"/>
              </a:rPr>
              <a:t>)</a:t>
            </a:r>
          </a:p>
          <a:p>
            <a:pPr>
              <a:lnSpc>
                <a:spcPct val="100000"/>
              </a:lnSpc>
              <a:spcBef>
                <a:spcPts val="600"/>
              </a:spcBef>
              <a:spcAft>
                <a:spcPts val="600"/>
              </a:spcAft>
            </a:pPr>
            <a:r>
              <a:rPr lang="en-US" sz="1800" dirty="0">
                <a:solidFill>
                  <a:schemeClr val="tx1"/>
                </a:solidFill>
                <a:latin typeface="+mn-lt"/>
              </a:rPr>
              <a:t>https://www.news-medical.net/health/Cardiovascular-Disease-Diagnosis.aspx#:~:text=Cardiovascular%20diseases%20are%20diagnosed%20using,results%20from%20tests%20and%20procedures.</a:t>
            </a:r>
          </a:p>
        </p:txBody>
      </p:sp>
      <p:pic>
        <p:nvPicPr>
          <p:cNvPr id="3074" name="Picture 2" descr="Circle, linkedin, logo, media, network, share, social icon">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1859" y="5934351"/>
            <a:ext cx="698132" cy="6981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mark icon">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5681" y="5934351"/>
            <a:ext cx="742894" cy="69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838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idx="1"/>
          </p:nvPr>
        </p:nvSpPr>
        <p:spPr>
          <a:xfrm>
            <a:off x="1153886" y="1491342"/>
            <a:ext cx="9927772" cy="1676401"/>
          </a:xfrm>
          <a:prstGeom prst="roundRect">
            <a:avLst/>
          </a:prstGeom>
          <a:solidFill>
            <a:srgbClr val="FFFFFF">
              <a:alpha val="80000"/>
            </a:srgbClr>
          </a:solidFill>
        </p:spPr>
        <p:txBody>
          <a:bodyPr>
            <a:noAutofit/>
          </a:bodyPr>
          <a:lstStyle/>
          <a:p>
            <a:r>
              <a:rPr lang="en-US" sz="2400" b="1" dirty="0" smtClean="0"/>
              <a:t>Cardio-vascular </a:t>
            </a:r>
            <a:r>
              <a:rPr lang="en-US" sz="2400" b="1" dirty="0"/>
              <a:t>Diseases (CVDs) </a:t>
            </a:r>
            <a:r>
              <a:rPr lang="en-US" sz="2400" b="1" dirty="0" smtClean="0"/>
              <a:t>: Disorders</a:t>
            </a:r>
            <a:r>
              <a:rPr lang="en-US" sz="2400" b="1" dirty="0"/>
              <a:t> of heart and blood </a:t>
            </a:r>
            <a:r>
              <a:rPr lang="en-US" sz="2400" b="1" dirty="0" smtClean="0"/>
              <a:t>vessels</a:t>
            </a:r>
          </a:p>
          <a:p>
            <a:r>
              <a:rPr lang="en-US" sz="2400" b="1" dirty="0" smtClean="0"/>
              <a:t>Number </a:t>
            </a:r>
            <a:r>
              <a:rPr lang="en-US" sz="2400" b="1" dirty="0"/>
              <a:t>1 cause of death globally</a:t>
            </a:r>
          </a:p>
          <a:p>
            <a:r>
              <a:rPr lang="en-US" sz="2400" b="1" dirty="0"/>
              <a:t>Most CVDs can </a:t>
            </a:r>
            <a:r>
              <a:rPr lang="en-US" sz="2400" b="1" dirty="0" smtClean="0"/>
              <a:t>be prevented by addressing to risk factors</a:t>
            </a:r>
          </a:p>
          <a:p>
            <a:endParaRPr lang="en-US" sz="24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0428" y="2786743"/>
            <a:ext cx="2350980" cy="3907972"/>
          </a:xfrm>
          <a:prstGeom prst="rect">
            <a:avLst/>
          </a:prstGeom>
        </p:spPr>
      </p:pic>
    </p:spTree>
    <p:extLst>
      <p:ext uri="{BB962C8B-B14F-4D97-AF65-F5344CB8AC3E}">
        <p14:creationId xmlns:p14="http://schemas.microsoft.com/office/powerpoint/2010/main" val="8353609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mn-lt"/>
              </a:rPr>
              <a:t>Dataset</a:t>
            </a:r>
            <a:endParaRPr lang="en-US" sz="54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100401022"/>
              </p:ext>
            </p:extLst>
          </p:nvPr>
        </p:nvGraphicFramePr>
        <p:xfrm>
          <a:off x="847493" y="2080372"/>
          <a:ext cx="5980651" cy="3627120"/>
        </p:xfrm>
        <a:graphic>
          <a:graphicData uri="http://schemas.openxmlformats.org/drawingml/2006/table">
            <a:tbl>
              <a:tblPr firstRow="1" bandRow="1">
                <a:tableStyleId>{93296810-A885-4BE3-A3E7-6D5BEEA58F35}</a:tableStyleId>
              </a:tblPr>
              <a:tblGrid>
                <a:gridCol w="2313523"/>
                <a:gridCol w="3667128"/>
              </a:tblGrid>
              <a:tr h="413150">
                <a:tc gridSpan="2">
                  <a:txBody>
                    <a:bodyPr/>
                    <a:lstStyle/>
                    <a:p>
                      <a:pPr algn="ctr">
                        <a:spcBef>
                          <a:spcPts val="600"/>
                        </a:spcBef>
                        <a:spcAft>
                          <a:spcPts val="600"/>
                        </a:spcAft>
                      </a:pPr>
                      <a:r>
                        <a:rPr lang="en-US" sz="2800" baseline="0" dirty="0" smtClean="0"/>
                        <a:t>Original Dataset (from </a:t>
                      </a:r>
                      <a:r>
                        <a:rPr lang="en-US" sz="2800" baseline="0" dirty="0" err="1" smtClean="0"/>
                        <a:t>Kaggle</a:t>
                      </a:r>
                      <a:r>
                        <a:rPr lang="en-US" sz="2800" baseline="0" dirty="0" smtClean="0"/>
                        <a:t>)</a:t>
                      </a:r>
                      <a:endParaRPr lang="en-US" sz="2800" b="1" dirty="0"/>
                    </a:p>
                  </a:txBody>
                  <a:tcPr anchor="ctr"/>
                </a:tc>
                <a:tc hMerge="1">
                  <a:txBody>
                    <a:bodyPr/>
                    <a:lstStyle/>
                    <a:p>
                      <a:endParaRPr lang="en-US" dirty="0"/>
                    </a:p>
                  </a:txBody>
                  <a:tcPr/>
                </a:tc>
              </a:tr>
              <a:tr h="315939">
                <a:tc>
                  <a:txBody>
                    <a:bodyPr/>
                    <a:lstStyle/>
                    <a:p>
                      <a:pPr algn="ctr">
                        <a:spcBef>
                          <a:spcPts val="600"/>
                        </a:spcBef>
                        <a:spcAft>
                          <a:spcPts val="600"/>
                        </a:spcAft>
                      </a:pPr>
                      <a:r>
                        <a:rPr lang="en-US" sz="2000" dirty="0" smtClean="0"/>
                        <a:t>No. of Records</a:t>
                      </a:r>
                      <a:endParaRPr lang="en-US" sz="2000" b="1" dirty="0"/>
                    </a:p>
                  </a:txBody>
                  <a:tcPr/>
                </a:tc>
                <a:tc>
                  <a:txBody>
                    <a:bodyPr/>
                    <a:lstStyle/>
                    <a:p>
                      <a:pPr algn="ctr">
                        <a:spcBef>
                          <a:spcPts val="600"/>
                        </a:spcBef>
                        <a:spcAft>
                          <a:spcPts val="600"/>
                        </a:spcAft>
                      </a:pPr>
                      <a:r>
                        <a:rPr lang="en-US" sz="2000" dirty="0" smtClean="0"/>
                        <a:t>69,300 </a:t>
                      </a:r>
                      <a:endParaRPr lang="en-US" sz="2000" b="0" dirty="0"/>
                    </a:p>
                  </a:txBody>
                  <a:tcPr/>
                </a:tc>
              </a:tr>
              <a:tr h="315939">
                <a:tc>
                  <a:txBody>
                    <a:bodyPr/>
                    <a:lstStyle/>
                    <a:p>
                      <a:pPr algn="ctr">
                        <a:spcBef>
                          <a:spcPts val="600"/>
                        </a:spcBef>
                        <a:spcAft>
                          <a:spcPts val="600"/>
                        </a:spcAft>
                      </a:pPr>
                      <a:r>
                        <a:rPr lang="en-US" sz="2000" dirty="0" smtClean="0"/>
                        <a:t>No.</a:t>
                      </a:r>
                      <a:r>
                        <a:rPr lang="en-US" sz="2000" baseline="0" dirty="0" smtClean="0"/>
                        <a:t> of Features</a:t>
                      </a:r>
                      <a:endParaRPr lang="en-US" sz="2000" b="1" dirty="0"/>
                    </a:p>
                  </a:txBody>
                  <a:tcPr/>
                </a:tc>
                <a:tc>
                  <a:txBody>
                    <a:bodyPr/>
                    <a:lstStyle/>
                    <a:p>
                      <a:pPr algn="ctr">
                        <a:spcBef>
                          <a:spcPts val="600"/>
                        </a:spcBef>
                        <a:spcAft>
                          <a:spcPts val="600"/>
                        </a:spcAft>
                      </a:pPr>
                      <a:r>
                        <a:rPr lang="en-US" sz="2000" dirty="0" smtClean="0"/>
                        <a:t>12 </a:t>
                      </a:r>
                      <a:endParaRPr lang="en-US" sz="2000" b="0" dirty="0"/>
                    </a:p>
                  </a:txBody>
                  <a:tcPr/>
                </a:tc>
              </a:tr>
              <a:tr h="1288057">
                <a:tc>
                  <a:txBody>
                    <a:bodyPr/>
                    <a:lstStyle/>
                    <a:p>
                      <a:pPr algn="ctr">
                        <a:spcBef>
                          <a:spcPts val="600"/>
                        </a:spcBef>
                        <a:spcAft>
                          <a:spcPts val="600"/>
                        </a:spcAft>
                      </a:pPr>
                      <a:r>
                        <a:rPr lang="en-US" sz="2000" dirty="0" smtClean="0"/>
                        <a:t>Types of</a:t>
                      </a:r>
                      <a:r>
                        <a:rPr lang="en-US" sz="2000" baseline="0" dirty="0" smtClean="0"/>
                        <a:t> Features</a:t>
                      </a:r>
                      <a:endParaRPr lang="en-US" sz="2000" b="1" dirty="0"/>
                    </a:p>
                  </a:txBody>
                  <a:tcPr/>
                </a:tc>
                <a:tc>
                  <a:txBody>
                    <a:bodyPr/>
                    <a:lstStyle/>
                    <a:p>
                      <a:pPr marL="342900" indent="-342900" algn="l" fontAlgn="base">
                        <a:buFontTx/>
                        <a:buChar char="-"/>
                      </a:pPr>
                      <a:r>
                        <a:rPr lang="en-US" sz="2000" kern="1200" dirty="0" smtClean="0">
                          <a:effectLst/>
                        </a:rPr>
                        <a:t>Objective: factual information</a:t>
                      </a:r>
                    </a:p>
                    <a:p>
                      <a:pPr marL="342900" indent="-342900" algn="l" fontAlgn="base">
                        <a:buFontTx/>
                        <a:buChar char="-"/>
                      </a:pPr>
                      <a:r>
                        <a:rPr lang="en-US" sz="2000" kern="1200" dirty="0" smtClean="0">
                          <a:effectLst/>
                        </a:rPr>
                        <a:t>Examination: results of medical examination</a:t>
                      </a:r>
                    </a:p>
                    <a:p>
                      <a:pPr marL="342900" indent="-342900" algn="l" fontAlgn="base">
                        <a:buFontTx/>
                        <a:buChar char="-"/>
                      </a:pPr>
                      <a:r>
                        <a:rPr lang="en-US" sz="2000" kern="1200" dirty="0" smtClean="0">
                          <a:effectLst/>
                        </a:rPr>
                        <a:t>Subjective: information given by the patient.</a:t>
                      </a:r>
                      <a:endParaRPr lang="en-US" sz="2000" b="0" i="0" kern="1200" dirty="0" smtClean="0">
                        <a:solidFill>
                          <a:schemeClr val="dk1"/>
                        </a:solidFill>
                        <a:effectLst/>
                        <a:latin typeface="+mn-lt"/>
                        <a:ea typeface="+mn-ea"/>
                        <a:cs typeface="+mn-cs"/>
                      </a:endParaRPr>
                    </a:p>
                  </a:txBody>
                  <a:tcPr/>
                </a:tc>
              </a:tr>
              <a:tr h="572217">
                <a:tc>
                  <a:txBody>
                    <a:bodyPr/>
                    <a:lstStyle/>
                    <a:p>
                      <a:pPr algn="ctr">
                        <a:spcBef>
                          <a:spcPts val="600"/>
                        </a:spcBef>
                        <a:spcAft>
                          <a:spcPts val="600"/>
                        </a:spcAft>
                      </a:pPr>
                      <a:r>
                        <a:rPr lang="en-US" sz="2000" dirty="0" smtClean="0"/>
                        <a:t>Target</a:t>
                      </a:r>
                      <a:endParaRPr lang="en-US" sz="2000" b="1" dirty="0">
                        <a:solidFill>
                          <a:srgbClr val="FF0000"/>
                        </a:solidFill>
                      </a:endParaRPr>
                    </a:p>
                  </a:txBody>
                  <a:tcPr/>
                </a:tc>
                <a:tc>
                  <a:txBody>
                    <a:bodyPr/>
                    <a:lstStyle/>
                    <a:p>
                      <a:pPr marL="0" indent="0" algn="l" fontAlgn="base">
                        <a:buNone/>
                      </a:pPr>
                      <a:r>
                        <a:rPr lang="en-US" sz="2000" kern="1200" dirty="0" smtClean="0">
                          <a:effectLst/>
                        </a:rPr>
                        <a:t>Presence or absence of cardiovascular disease </a:t>
                      </a:r>
                      <a:endParaRPr lang="en-US" sz="2000" b="0" i="0" kern="1200" dirty="0" smtClean="0">
                        <a:solidFill>
                          <a:srgbClr val="FF0000"/>
                        </a:solidFill>
                        <a:effectLst/>
                        <a:latin typeface="+mn-lt"/>
                        <a:ea typeface="+mn-ea"/>
                        <a:cs typeface="+mn-cs"/>
                      </a:endParaRPr>
                    </a:p>
                  </a:txBody>
                  <a:tcPr/>
                </a:tc>
              </a:tr>
            </a:tbl>
          </a:graphicData>
        </a:graphic>
      </p:graphicFrame>
      <p:graphicFrame>
        <p:nvGraphicFramePr>
          <p:cNvPr id="7" name="Chart 6"/>
          <p:cNvGraphicFramePr/>
          <p:nvPr>
            <p:extLst>
              <p:ext uri="{D42A27DB-BD31-4B8C-83A1-F6EECF244321}">
                <p14:modId xmlns:p14="http://schemas.microsoft.com/office/powerpoint/2010/main" val="655270092"/>
              </p:ext>
            </p:extLst>
          </p:nvPr>
        </p:nvGraphicFramePr>
        <p:xfrm>
          <a:off x="6638572" y="1798549"/>
          <a:ext cx="5817339" cy="430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20093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mn-lt"/>
              </a:rPr>
              <a:t>Tools </a:t>
            </a:r>
            <a:endParaRPr lang="en-US" sz="5400" dirty="0">
              <a:latin typeface="+mn-lt"/>
            </a:endParaRPr>
          </a:p>
        </p:txBody>
      </p:sp>
      <p:sp>
        <p:nvSpPr>
          <p:cNvPr id="3" name="Content Placeholder 2"/>
          <p:cNvSpPr>
            <a:spLocks noGrp="1"/>
          </p:cNvSpPr>
          <p:nvPr>
            <p:ph idx="1"/>
          </p:nvPr>
        </p:nvSpPr>
        <p:spPr>
          <a:xfrm>
            <a:off x="1069847" y="2121408"/>
            <a:ext cx="6490679" cy="2439959"/>
          </a:xfrm>
        </p:spPr>
        <p:txBody>
          <a:bodyPr>
            <a:noAutofit/>
          </a:bodyPr>
          <a:lstStyle/>
          <a:p>
            <a:r>
              <a:rPr lang="en-US" sz="2800" b="1" dirty="0"/>
              <a:t> </a:t>
            </a:r>
            <a:r>
              <a:rPr lang="en-US" sz="2800" b="1" dirty="0" smtClean="0"/>
              <a:t>Pandas </a:t>
            </a:r>
            <a:r>
              <a:rPr lang="en-US" sz="2800" b="1" dirty="0"/>
              <a:t>: Dataframes</a:t>
            </a:r>
          </a:p>
          <a:p>
            <a:r>
              <a:rPr lang="en-US" sz="2800" b="1" dirty="0"/>
              <a:t> </a:t>
            </a:r>
            <a:r>
              <a:rPr lang="en-US" sz="2800" b="1" dirty="0" smtClean="0"/>
              <a:t>Numpy </a:t>
            </a:r>
            <a:r>
              <a:rPr lang="en-US" sz="2800" b="1" dirty="0"/>
              <a:t>: Transforming data </a:t>
            </a:r>
          </a:p>
          <a:p>
            <a:r>
              <a:rPr lang="en-US" sz="2800" b="1" dirty="0"/>
              <a:t> </a:t>
            </a:r>
            <a:r>
              <a:rPr lang="en-US" sz="2800" b="1" dirty="0" smtClean="0"/>
              <a:t>Scikitlearn </a:t>
            </a:r>
            <a:r>
              <a:rPr lang="en-US" sz="2800" b="1" dirty="0"/>
              <a:t>: </a:t>
            </a:r>
            <a:r>
              <a:rPr lang="en-US" sz="2800" b="1" dirty="0" smtClean="0"/>
              <a:t>Supervised ML Algorithms</a:t>
            </a:r>
          </a:p>
          <a:p>
            <a:r>
              <a:rPr lang="en-US" sz="2800" b="1" dirty="0" smtClean="0"/>
              <a:t> </a:t>
            </a:r>
            <a:r>
              <a:rPr lang="en-US" sz="2800" b="1" dirty="0"/>
              <a:t>Matplotlib &amp; Seaborn : </a:t>
            </a:r>
            <a:r>
              <a:rPr lang="en-US" sz="2800" b="1" dirty="0" smtClean="0"/>
              <a:t>Plot graphs</a:t>
            </a:r>
          </a:p>
          <a:p>
            <a:r>
              <a:rPr lang="en-US" sz="2800" b="1" dirty="0" smtClean="0"/>
              <a:t> Flask: </a:t>
            </a:r>
            <a:r>
              <a:rPr lang="en-US" sz="2800" b="1" dirty="0"/>
              <a:t>A</a:t>
            </a:r>
            <a:r>
              <a:rPr lang="en-US" sz="2800" b="1" dirty="0" smtClean="0"/>
              <a:t>pp creation </a:t>
            </a:r>
            <a:endParaRPr lang="en-US" sz="2800" b="1" dirty="0"/>
          </a:p>
          <a:p>
            <a:endParaRPr lang="en-US" sz="2800" b="1" dirty="0"/>
          </a:p>
        </p:txBody>
      </p:sp>
      <p:pic>
        <p:nvPicPr>
          <p:cNvPr id="1026" name="Picture 2" descr="Supervised Machine Learning Using Python Scikit-learn | by Jiahui Wang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8937" y="2537494"/>
            <a:ext cx="4323762" cy="16077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66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mn-lt"/>
              </a:rPr>
              <a:t>Methodology</a:t>
            </a:r>
            <a:endParaRPr lang="en-US" sz="5400" dirty="0">
              <a:latin typeface="+mn-lt"/>
            </a:endParaRPr>
          </a:p>
        </p:txBody>
      </p:sp>
      <p:graphicFrame>
        <p:nvGraphicFramePr>
          <p:cNvPr id="3" name="Content Placeholder 3"/>
          <p:cNvGraphicFramePr>
            <a:graphicFrameLocks noGrp="1"/>
          </p:cNvGraphicFramePr>
          <p:nvPr>
            <p:ph idx="1"/>
            <p:extLst>
              <p:ext uri="{D42A27DB-BD31-4B8C-83A1-F6EECF244321}">
                <p14:modId xmlns:p14="http://schemas.microsoft.com/office/powerpoint/2010/main" val="944172901"/>
              </p:ext>
            </p:extLst>
          </p:nvPr>
        </p:nvGraphicFramePr>
        <p:xfrm>
          <a:off x="173688" y="2093976"/>
          <a:ext cx="11850719" cy="4019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469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mn-lt"/>
              </a:rPr>
              <a:t>Data Information</a:t>
            </a:r>
            <a:endParaRPr lang="en-US" sz="5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619183103"/>
              </p:ext>
            </p:extLst>
          </p:nvPr>
        </p:nvGraphicFramePr>
        <p:xfrm>
          <a:off x="507171" y="1837351"/>
          <a:ext cx="4440491" cy="4448205"/>
        </p:xfrm>
        <a:graphic>
          <a:graphicData uri="http://schemas.openxmlformats.org/drawingml/2006/table">
            <a:tbl>
              <a:tblPr firstRow="1" bandRow="1">
                <a:tableStyleId>{F5AB1C69-6EDB-4FF4-983F-18BD219EF322}</a:tableStyleId>
              </a:tblPr>
              <a:tblGrid>
                <a:gridCol w="1707882"/>
                <a:gridCol w="2732609"/>
              </a:tblGrid>
              <a:tr h="496848">
                <a:tc gridSpan="2">
                  <a:txBody>
                    <a:bodyPr/>
                    <a:lstStyle/>
                    <a:p>
                      <a:pPr algn="ctr">
                        <a:spcBef>
                          <a:spcPts val="600"/>
                        </a:spcBef>
                        <a:spcAft>
                          <a:spcPts val="600"/>
                        </a:spcAft>
                      </a:pPr>
                      <a:r>
                        <a:rPr lang="en-US" sz="2400" baseline="0" dirty="0" smtClean="0"/>
                        <a:t>Final Dataset</a:t>
                      </a:r>
                      <a:endParaRPr lang="en-US" sz="2400" b="1" dirty="0"/>
                    </a:p>
                  </a:txBody>
                  <a:tcPr anchor="ctr"/>
                </a:tc>
                <a:tc hMerge="1">
                  <a:txBody>
                    <a:bodyPr/>
                    <a:lstStyle/>
                    <a:p>
                      <a:endParaRPr lang="en-US" dirty="0"/>
                    </a:p>
                  </a:txBody>
                  <a:tcPr/>
                </a:tc>
              </a:tr>
              <a:tr h="362514">
                <a:tc>
                  <a:txBody>
                    <a:bodyPr/>
                    <a:lstStyle/>
                    <a:p>
                      <a:pPr algn="ctr">
                        <a:spcBef>
                          <a:spcPts val="600"/>
                        </a:spcBef>
                        <a:spcAft>
                          <a:spcPts val="600"/>
                        </a:spcAft>
                      </a:pPr>
                      <a:r>
                        <a:rPr lang="en-US" sz="1800" b="1" dirty="0" smtClean="0"/>
                        <a:t>No. of Records</a:t>
                      </a:r>
                      <a:endParaRPr lang="en-US" sz="1800" b="1" dirty="0"/>
                    </a:p>
                  </a:txBody>
                  <a:tcPr/>
                </a:tc>
                <a:tc>
                  <a:txBody>
                    <a:bodyPr/>
                    <a:lstStyle/>
                    <a:p>
                      <a:pPr algn="ctr">
                        <a:spcBef>
                          <a:spcPts val="600"/>
                        </a:spcBef>
                        <a:spcAft>
                          <a:spcPts val="600"/>
                        </a:spcAft>
                      </a:pPr>
                      <a:r>
                        <a:rPr lang="en-US" sz="1800" b="0" dirty="0" smtClean="0"/>
                        <a:t>69,260 </a:t>
                      </a:r>
                      <a:endParaRPr lang="en-US" sz="1800" b="0" dirty="0"/>
                    </a:p>
                  </a:txBody>
                  <a:tcPr/>
                </a:tc>
              </a:tr>
              <a:tr h="362514">
                <a:tc>
                  <a:txBody>
                    <a:bodyPr/>
                    <a:lstStyle/>
                    <a:p>
                      <a:pPr algn="ctr">
                        <a:spcBef>
                          <a:spcPts val="600"/>
                        </a:spcBef>
                        <a:spcAft>
                          <a:spcPts val="600"/>
                        </a:spcAft>
                      </a:pPr>
                      <a:r>
                        <a:rPr lang="en-US" sz="1800" b="1" dirty="0" smtClean="0"/>
                        <a:t>No.</a:t>
                      </a:r>
                      <a:r>
                        <a:rPr lang="en-US" sz="1800" b="1" baseline="0" dirty="0" smtClean="0"/>
                        <a:t> of Features</a:t>
                      </a:r>
                      <a:endParaRPr lang="en-US" sz="1800" b="1" dirty="0"/>
                    </a:p>
                  </a:txBody>
                  <a:tcPr/>
                </a:tc>
                <a:tc>
                  <a:txBody>
                    <a:bodyPr/>
                    <a:lstStyle/>
                    <a:p>
                      <a:pPr algn="ctr">
                        <a:spcBef>
                          <a:spcPts val="600"/>
                        </a:spcBef>
                        <a:spcAft>
                          <a:spcPts val="600"/>
                        </a:spcAft>
                      </a:pPr>
                      <a:r>
                        <a:rPr lang="en-US" sz="1800" b="0" dirty="0" smtClean="0"/>
                        <a:t>7</a:t>
                      </a:r>
                      <a:endParaRPr lang="en-US" sz="1800" b="0" dirty="0"/>
                    </a:p>
                  </a:txBody>
                  <a:tcPr/>
                </a:tc>
              </a:tr>
              <a:tr h="1756797">
                <a:tc>
                  <a:txBody>
                    <a:bodyPr/>
                    <a:lstStyle/>
                    <a:p>
                      <a:pPr algn="ctr">
                        <a:spcBef>
                          <a:spcPts val="600"/>
                        </a:spcBef>
                        <a:spcAft>
                          <a:spcPts val="600"/>
                        </a:spcAft>
                      </a:pPr>
                      <a:r>
                        <a:rPr lang="en-US" sz="1800" b="1" baseline="0" dirty="0" smtClean="0"/>
                        <a:t>Features kept for modelling</a:t>
                      </a:r>
                      <a:endParaRPr lang="en-US" sz="1800" b="1" dirty="0"/>
                    </a:p>
                  </a:txBody>
                  <a:tcPr/>
                </a:tc>
                <a:tc>
                  <a:txBody>
                    <a:bodyPr/>
                    <a:lstStyle/>
                    <a:p>
                      <a:pPr marL="0" indent="0" algn="ctr">
                        <a:buFontTx/>
                        <a:buNone/>
                      </a:pPr>
                      <a:r>
                        <a:rPr lang="en-US" sz="1800" b="0" dirty="0" smtClean="0"/>
                        <a:t>Age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smtClean="0"/>
                        <a:t>BMI</a:t>
                      </a:r>
                    </a:p>
                    <a:p>
                      <a:pPr marL="0" indent="0" algn="ctr">
                        <a:buFontTx/>
                        <a:buNone/>
                      </a:pPr>
                      <a:r>
                        <a:rPr lang="en-US" sz="1800" b="0" dirty="0" smtClean="0"/>
                        <a:t>Blood Pressure</a:t>
                      </a:r>
                    </a:p>
                    <a:p>
                      <a:pPr marL="0" indent="0" algn="ctr">
                        <a:buFontTx/>
                        <a:buNone/>
                      </a:pPr>
                      <a:r>
                        <a:rPr lang="en-US" sz="1800" b="0" dirty="0" smtClean="0"/>
                        <a:t>Physical</a:t>
                      </a:r>
                      <a:r>
                        <a:rPr lang="en-US" sz="1800" b="0" baseline="0" dirty="0" smtClean="0"/>
                        <a:t> activity </a:t>
                      </a:r>
                    </a:p>
                    <a:p>
                      <a:pPr marL="0" indent="0" algn="ctr">
                        <a:buFontTx/>
                        <a:buNone/>
                      </a:pPr>
                      <a:r>
                        <a:rPr lang="en-US" sz="1800" b="0" baseline="0" dirty="0" smtClean="0"/>
                        <a:t>Glucose Level</a:t>
                      </a:r>
                    </a:p>
                    <a:p>
                      <a:pPr marL="0" indent="0" algn="ctr">
                        <a:buFontTx/>
                        <a:buNone/>
                      </a:pPr>
                      <a:r>
                        <a:rPr lang="en-US" sz="1800" b="0" dirty="0" smtClean="0"/>
                        <a:t>Cholesterol</a:t>
                      </a:r>
                      <a:r>
                        <a:rPr lang="en-US" sz="1800" b="0" baseline="0" dirty="0" smtClean="0"/>
                        <a:t>  Level</a:t>
                      </a:r>
                    </a:p>
                  </a:txBody>
                  <a:tcPr/>
                </a:tc>
              </a:tr>
              <a:tr h="641370">
                <a:tc>
                  <a:txBody>
                    <a:bodyPr/>
                    <a:lstStyle/>
                    <a:p>
                      <a:pPr algn="ctr">
                        <a:spcBef>
                          <a:spcPts val="600"/>
                        </a:spcBef>
                        <a:spcAft>
                          <a:spcPts val="600"/>
                        </a:spcAft>
                      </a:pPr>
                      <a:r>
                        <a:rPr lang="en-US" sz="1800" b="1" dirty="0" smtClean="0">
                          <a:solidFill>
                            <a:schemeClr val="dk1"/>
                          </a:solidFill>
                        </a:rPr>
                        <a:t>Insignificant</a:t>
                      </a:r>
                      <a:r>
                        <a:rPr lang="en-US" sz="1800" b="1" baseline="0" dirty="0" smtClean="0">
                          <a:solidFill>
                            <a:schemeClr val="dk1"/>
                          </a:solidFill>
                        </a:rPr>
                        <a:t> Features to drop</a:t>
                      </a:r>
                      <a:endParaRPr lang="en-US" sz="1800" b="1" dirty="0">
                        <a:solidFill>
                          <a:srgbClr val="FF0000"/>
                        </a:solidFill>
                      </a:endParaRPr>
                    </a:p>
                  </a:txBody>
                  <a:tcPr/>
                </a:tc>
                <a:tc>
                  <a:txBody>
                    <a:bodyPr/>
                    <a:lstStyle/>
                    <a:p>
                      <a:pPr marL="0" indent="0" algn="ctr" fontAlgn="base">
                        <a:buNone/>
                      </a:pPr>
                      <a:r>
                        <a:rPr lang="en-US" sz="1800" b="0" i="0" kern="1200" dirty="0" smtClean="0">
                          <a:solidFill>
                            <a:schemeClr val="tx1"/>
                          </a:solidFill>
                          <a:effectLst/>
                          <a:latin typeface="+mn-lt"/>
                          <a:ea typeface="+mn-ea"/>
                          <a:cs typeface="+mn-cs"/>
                        </a:rPr>
                        <a:t>Height</a:t>
                      </a:r>
                    </a:p>
                    <a:p>
                      <a:pPr marL="0" indent="0" algn="ctr" fontAlgn="base">
                        <a:buNone/>
                      </a:pPr>
                      <a:r>
                        <a:rPr lang="en-US" sz="1800" b="0" i="0" kern="1200" dirty="0" smtClean="0">
                          <a:solidFill>
                            <a:schemeClr val="tx1"/>
                          </a:solidFill>
                          <a:effectLst/>
                          <a:latin typeface="+mn-lt"/>
                          <a:ea typeface="+mn-ea"/>
                          <a:cs typeface="+mn-cs"/>
                        </a:rPr>
                        <a:t>Weight</a:t>
                      </a:r>
                      <a:r>
                        <a:rPr lang="en-US" sz="1800" b="0" i="0" kern="1200" baseline="0" dirty="0" smtClean="0">
                          <a:solidFill>
                            <a:schemeClr val="tx1"/>
                          </a:solidFill>
                          <a:effectLst/>
                          <a:latin typeface="+mn-lt"/>
                          <a:ea typeface="+mn-ea"/>
                          <a:cs typeface="+mn-cs"/>
                        </a:rPr>
                        <a:t> </a:t>
                      </a:r>
                    </a:p>
                    <a:p>
                      <a:pPr marL="0" indent="0" algn="ctr" fontAlgn="base">
                        <a:buNone/>
                      </a:pPr>
                      <a:r>
                        <a:rPr lang="en-US" sz="1800" b="0" i="0" kern="1200" baseline="0" dirty="0" smtClean="0">
                          <a:solidFill>
                            <a:schemeClr val="tx1"/>
                          </a:solidFill>
                          <a:effectLst/>
                          <a:latin typeface="+mn-lt"/>
                          <a:ea typeface="+mn-ea"/>
                          <a:cs typeface="+mn-cs"/>
                        </a:rPr>
                        <a:t>Gender </a:t>
                      </a:r>
                    </a:p>
                    <a:p>
                      <a:pPr marL="0" indent="0" algn="ctr" fontAlgn="base">
                        <a:buNone/>
                      </a:pPr>
                      <a:r>
                        <a:rPr lang="en-US" sz="1800" b="0" i="0" kern="1200" baseline="0" dirty="0" smtClean="0">
                          <a:solidFill>
                            <a:schemeClr val="tx1"/>
                          </a:solidFill>
                          <a:effectLst/>
                          <a:latin typeface="+mn-lt"/>
                          <a:ea typeface="+mn-ea"/>
                          <a:cs typeface="+mn-cs"/>
                        </a:rPr>
                        <a:t>Alcohol Intake </a:t>
                      </a:r>
                    </a:p>
                    <a:p>
                      <a:pPr marL="0" indent="0" algn="ctr" fontAlgn="base">
                        <a:buNone/>
                      </a:pPr>
                      <a:r>
                        <a:rPr lang="en-US" sz="1800" b="0" i="0" kern="1200" baseline="0" dirty="0" smtClean="0">
                          <a:solidFill>
                            <a:schemeClr val="tx1"/>
                          </a:solidFill>
                          <a:effectLst/>
                          <a:latin typeface="+mn-lt"/>
                          <a:ea typeface="+mn-ea"/>
                          <a:cs typeface="+mn-cs"/>
                        </a:rPr>
                        <a:t>Smoking </a:t>
                      </a:r>
                      <a:endParaRPr lang="en-US" sz="1800" b="0" i="0" kern="1200" dirty="0" smtClean="0">
                        <a:solidFill>
                          <a:schemeClr val="tx1"/>
                        </a:solidFill>
                        <a:effectLst/>
                        <a:latin typeface="+mn-lt"/>
                        <a:ea typeface="+mn-ea"/>
                        <a:cs typeface="+mn-cs"/>
                      </a:endParaRPr>
                    </a:p>
                  </a:txBody>
                  <a:tcP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528761181"/>
              </p:ext>
            </p:extLst>
          </p:nvPr>
        </p:nvGraphicFramePr>
        <p:xfrm>
          <a:off x="5034987" y="2026914"/>
          <a:ext cx="6818368" cy="4069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084258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861708504"/>
              </p:ext>
            </p:extLst>
          </p:nvPr>
        </p:nvGraphicFramePr>
        <p:xfrm>
          <a:off x="995330" y="97221"/>
          <a:ext cx="9963806" cy="66425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34383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494496013"/>
              </p:ext>
            </p:extLst>
          </p:nvPr>
        </p:nvGraphicFramePr>
        <p:xfrm>
          <a:off x="995330" y="97221"/>
          <a:ext cx="9963806" cy="6642538"/>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p:cNvCxnSpPr/>
          <p:nvPr/>
        </p:nvCxnSpPr>
        <p:spPr>
          <a:xfrm flipV="1">
            <a:off x="2052469" y="1479477"/>
            <a:ext cx="8733034" cy="1027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6146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1446</TotalTime>
  <Words>1607</Words>
  <Application>Microsoft Office PowerPoint</Application>
  <PresentationFormat>Widescreen</PresentationFormat>
  <Paragraphs>189</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SimSun</vt:lpstr>
      <vt:lpstr>Calibri</vt:lpstr>
      <vt:lpstr>Times New Roman</vt:lpstr>
      <vt:lpstr>Wingdings</vt:lpstr>
      <vt:lpstr>Wood Type</vt:lpstr>
      <vt:lpstr>Project 3 : Prediction of  Cardio-Vascular Diseases Koh Si Ting </vt:lpstr>
      <vt:lpstr>Agenda </vt:lpstr>
      <vt:lpstr>PowerPoint Presentation</vt:lpstr>
      <vt:lpstr>Dataset</vt:lpstr>
      <vt:lpstr>Tools </vt:lpstr>
      <vt:lpstr>Methodology</vt:lpstr>
      <vt:lpstr>Data Information</vt:lpstr>
      <vt:lpstr>PowerPoint Presentation</vt:lpstr>
      <vt:lpstr>PowerPoint Presentation</vt:lpstr>
      <vt:lpstr>PowerPoint Presentation</vt:lpstr>
      <vt:lpstr>PowerPoint Presentation</vt:lpstr>
      <vt:lpstr>PowerPoint Presentation</vt:lpstr>
      <vt:lpstr>PowerPoint Presentation</vt:lpstr>
      <vt:lpstr>Confusion Matrix (RandomForest)</vt:lpstr>
      <vt:lpstr>Model Chosen: RandomForest</vt:lpstr>
      <vt:lpstr>Model Performance &amp; Evaluation </vt:lpstr>
      <vt:lpstr>PowerPoint Presentation</vt:lpstr>
      <vt:lpstr>PowerPoint Presentation</vt:lpstr>
      <vt:lpstr>Conclusion &amp; Insights</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Siting Koh</dc:creator>
  <cp:lastModifiedBy>Siting Koh</cp:lastModifiedBy>
  <cp:revision>147</cp:revision>
  <dcterms:created xsi:type="dcterms:W3CDTF">2020-09-25T06:07:58Z</dcterms:created>
  <dcterms:modified xsi:type="dcterms:W3CDTF">2020-10-12T10:18:44Z</dcterms:modified>
</cp:coreProperties>
</file>